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8" r:id="rId15"/>
    <p:sldId id="269" r:id="rId16"/>
    <p:sldId id="270" r:id="rId17"/>
    <p:sldId id="271" r:id="rId18"/>
    <p:sldId id="272" r:id="rId19"/>
    <p:sldId id="273" r:id="rId20"/>
    <p:sldId id="275" r:id="rId21"/>
    <p:sldId id="274" r:id="rId22"/>
    <p:sldId id="276"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75"/>
    <p:restoredTop sz="93060"/>
  </p:normalViewPr>
  <p:slideViewPr>
    <p:cSldViewPr snapToGrid="0" snapToObjects="1">
      <p:cViewPr>
        <p:scale>
          <a:sx n="59" d="100"/>
          <a:sy n="59" d="100"/>
        </p:scale>
        <p:origin x="3608" y="1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1BD177D-3DE0-A248-9F22-BDBE0DB68EDE}" type="datetimeFigureOut">
              <a:rPr lang="en-US" smtClean="0"/>
              <a:t>3/28/17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82CCF1-CC52-7A43-A4B1-E88468A05673}" type="slidenum">
              <a:rPr lang="en-US" smtClean="0"/>
              <a:t>‹#›</a:t>
            </a:fld>
            <a:endParaRPr lang="en-US"/>
          </a:p>
        </p:txBody>
      </p:sp>
    </p:spTree>
    <p:extLst>
      <p:ext uri="{BB962C8B-B14F-4D97-AF65-F5344CB8AC3E}">
        <p14:creationId xmlns:p14="http://schemas.microsoft.com/office/powerpoint/2010/main" val="2077320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BD177D-3DE0-A248-9F22-BDBE0DB68EDE}" type="datetimeFigureOut">
              <a:rPr lang="en-US" smtClean="0"/>
              <a:t>3/28/17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82CCF1-CC52-7A43-A4B1-E88468A05673}" type="slidenum">
              <a:rPr lang="en-US" smtClean="0"/>
              <a:t>‹#›</a:t>
            </a:fld>
            <a:endParaRPr lang="en-US"/>
          </a:p>
        </p:txBody>
      </p:sp>
    </p:spTree>
    <p:extLst>
      <p:ext uri="{BB962C8B-B14F-4D97-AF65-F5344CB8AC3E}">
        <p14:creationId xmlns:p14="http://schemas.microsoft.com/office/powerpoint/2010/main" val="313338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BD177D-3DE0-A248-9F22-BDBE0DB68EDE}" type="datetimeFigureOut">
              <a:rPr lang="en-US" smtClean="0"/>
              <a:t>3/28/17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82CCF1-CC52-7A43-A4B1-E88468A05673}" type="slidenum">
              <a:rPr lang="en-US" smtClean="0"/>
              <a:t>‹#›</a:t>
            </a:fld>
            <a:endParaRPr lang="en-US"/>
          </a:p>
        </p:txBody>
      </p:sp>
    </p:spTree>
    <p:extLst>
      <p:ext uri="{BB962C8B-B14F-4D97-AF65-F5344CB8AC3E}">
        <p14:creationId xmlns:p14="http://schemas.microsoft.com/office/powerpoint/2010/main" val="2806604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BD177D-3DE0-A248-9F22-BDBE0DB68EDE}" type="datetimeFigureOut">
              <a:rPr lang="en-US" smtClean="0"/>
              <a:t>3/28/17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82CCF1-CC52-7A43-A4B1-E88468A05673}" type="slidenum">
              <a:rPr lang="en-US" smtClean="0"/>
              <a:t>‹#›</a:t>
            </a:fld>
            <a:endParaRPr lang="en-US"/>
          </a:p>
        </p:txBody>
      </p:sp>
    </p:spTree>
    <p:extLst>
      <p:ext uri="{BB962C8B-B14F-4D97-AF65-F5344CB8AC3E}">
        <p14:creationId xmlns:p14="http://schemas.microsoft.com/office/powerpoint/2010/main" val="1662447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1BD177D-3DE0-A248-9F22-BDBE0DB68EDE}" type="datetimeFigureOut">
              <a:rPr lang="en-US" smtClean="0"/>
              <a:t>3/28/17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82CCF1-CC52-7A43-A4B1-E88468A05673}" type="slidenum">
              <a:rPr lang="en-US" smtClean="0"/>
              <a:t>‹#›</a:t>
            </a:fld>
            <a:endParaRPr lang="en-US"/>
          </a:p>
        </p:txBody>
      </p:sp>
    </p:spTree>
    <p:extLst>
      <p:ext uri="{BB962C8B-B14F-4D97-AF65-F5344CB8AC3E}">
        <p14:creationId xmlns:p14="http://schemas.microsoft.com/office/powerpoint/2010/main" val="2611382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1BD177D-3DE0-A248-9F22-BDBE0DB68EDE}" type="datetimeFigureOut">
              <a:rPr lang="en-US" smtClean="0"/>
              <a:t>3/28/17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82CCF1-CC52-7A43-A4B1-E88468A05673}" type="slidenum">
              <a:rPr lang="en-US" smtClean="0"/>
              <a:t>‹#›</a:t>
            </a:fld>
            <a:endParaRPr lang="en-US"/>
          </a:p>
        </p:txBody>
      </p:sp>
    </p:spTree>
    <p:extLst>
      <p:ext uri="{BB962C8B-B14F-4D97-AF65-F5344CB8AC3E}">
        <p14:creationId xmlns:p14="http://schemas.microsoft.com/office/powerpoint/2010/main" val="1604826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1BD177D-3DE0-A248-9F22-BDBE0DB68EDE}" type="datetimeFigureOut">
              <a:rPr lang="en-US" smtClean="0"/>
              <a:t>3/28/17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82CCF1-CC52-7A43-A4B1-E88468A05673}" type="slidenum">
              <a:rPr lang="en-US" smtClean="0"/>
              <a:t>‹#›</a:t>
            </a:fld>
            <a:endParaRPr lang="en-US"/>
          </a:p>
        </p:txBody>
      </p:sp>
    </p:spTree>
    <p:extLst>
      <p:ext uri="{BB962C8B-B14F-4D97-AF65-F5344CB8AC3E}">
        <p14:creationId xmlns:p14="http://schemas.microsoft.com/office/powerpoint/2010/main" val="2969896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1BD177D-3DE0-A248-9F22-BDBE0DB68EDE}" type="datetimeFigureOut">
              <a:rPr lang="en-US" smtClean="0"/>
              <a:t>3/28/17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82CCF1-CC52-7A43-A4B1-E88468A05673}" type="slidenum">
              <a:rPr lang="en-US" smtClean="0"/>
              <a:t>‹#›</a:t>
            </a:fld>
            <a:endParaRPr lang="en-US"/>
          </a:p>
        </p:txBody>
      </p:sp>
    </p:spTree>
    <p:extLst>
      <p:ext uri="{BB962C8B-B14F-4D97-AF65-F5344CB8AC3E}">
        <p14:creationId xmlns:p14="http://schemas.microsoft.com/office/powerpoint/2010/main" val="1517839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BD177D-3DE0-A248-9F22-BDBE0DB68EDE}" type="datetimeFigureOut">
              <a:rPr lang="en-US" smtClean="0"/>
              <a:t>3/28/17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82CCF1-CC52-7A43-A4B1-E88468A05673}" type="slidenum">
              <a:rPr lang="en-US" smtClean="0"/>
              <a:t>‹#›</a:t>
            </a:fld>
            <a:endParaRPr lang="en-US"/>
          </a:p>
        </p:txBody>
      </p:sp>
    </p:spTree>
    <p:extLst>
      <p:ext uri="{BB962C8B-B14F-4D97-AF65-F5344CB8AC3E}">
        <p14:creationId xmlns:p14="http://schemas.microsoft.com/office/powerpoint/2010/main" val="3931525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BD177D-3DE0-A248-9F22-BDBE0DB68EDE}" type="datetimeFigureOut">
              <a:rPr lang="en-US" smtClean="0"/>
              <a:t>3/28/17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82CCF1-CC52-7A43-A4B1-E88468A05673}" type="slidenum">
              <a:rPr lang="en-US" smtClean="0"/>
              <a:t>‹#›</a:t>
            </a:fld>
            <a:endParaRPr lang="en-US"/>
          </a:p>
        </p:txBody>
      </p:sp>
    </p:spTree>
    <p:extLst>
      <p:ext uri="{BB962C8B-B14F-4D97-AF65-F5344CB8AC3E}">
        <p14:creationId xmlns:p14="http://schemas.microsoft.com/office/powerpoint/2010/main" val="15057459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BD177D-3DE0-A248-9F22-BDBE0DB68EDE}" type="datetimeFigureOut">
              <a:rPr lang="en-US" smtClean="0"/>
              <a:t>3/28/17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82CCF1-CC52-7A43-A4B1-E88468A05673}" type="slidenum">
              <a:rPr lang="en-US" smtClean="0"/>
              <a:t>‹#›</a:t>
            </a:fld>
            <a:endParaRPr lang="en-US"/>
          </a:p>
        </p:txBody>
      </p:sp>
    </p:spTree>
    <p:extLst>
      <p:ext uri="{BB962C8B-B14F-4D97-AF65-F5344CB8AC3E}">
        <p14:creationId xmlns:p14="http://schemas.microsoft.com/office/powerpoint/2010/main" val="183381365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BD177D-3DE0-A248-9F22-BDBE0DB68EDE}" type="datetimeFigureOut">
              <a:rPr lang="en-US" smtClean="0"/>
              <a:t>3/28/17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82CCF1-CC52-7A43-A4B1-E88468A05673}" type="slidenum">
              <a:rPr lang="en-US" smtClean="0"/>
              <a:t>‹#›</a:t>
            </a:fld>
            <a:endParaRPr lang="en-US"/>
          </a:p>
        </p:txBody>
      </p:sp>
    </p:spTree>
    <p:extLst>
      <p:ext uri="{BB962C8B-B14F-4D97-AF65-F5344CB8AC3E}">
        <p14:creationId xmlns:p14="http://schemas.microsoft.com/office/powerpoint/2010/main" val="39258227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 Id="rId3" Type="http://schemas.openxmlformats.org/officeDocument/2006/relationships/image" Target="../media/image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normAutofit/>
          </a:bodyPr>
          <a:lstStyle/>
          <a:p>
            <a:r>
              <a:rPr lang="en-US" sz="5400" b="1" dirty="0" smtClean="0">
                <a:solidFill>
                  <a:srgbClr val="FF0000"/>
                </a:solidFill>
              </a:rPr>
              <a:t>Aspirin</a:t>
            </a:r>
            <a:endParaRPr lang="en-US" sz="5400" b="1" dirty="0">
              <a:solidFill>
                <a:srgbClr val="FF0000"/>
              </a:solidFill>
            </a:endParaRPr>
          </a:p>
        </p:txBody>
      </p:sp>
      <p:sp>
        <p:nvSpPr>
          <p:cNvPr id="5" name="Content Placeholder 4"/>
          <p:cNvSpPr>
            <a:spLocks noGrp="1"/>
          </p:cNvSpPr>
          <p:nvPr>
            <p:ph idx="1"/>
          </p:nvPr>
        </p:nvSpPr>
        <p:spPr>
          <a:xfrm>
            <a:off x="225778" y="1143000"/>
            <a:ext cx="8720666" cy="5715000"/>
          </a:xfrm>
        </p:spPr>
        <p:txBody>
          <a:bodyPr>
            <a:normAutofit/>
          </a:bodyPr>
          <a:lstStyle/>
          <a:p>
            <a:r>
              <a:rPr lang="en-US" dirty="0"/>
              <a:t>Mild analgesics, such </a:t>
            </a:r>
            <a:r>
              <a:rPr lang="en-US" dirty="0" smtClean="0"/>
              <a:t>as salicylic acid and its derivatives e.g.  aspirin, and </a:t>
            </a:r>
            <a:r>
              <a:rPr lang="en-US" dirty="0" err="1" smtClean="0"/>
              <a:t>paracetamol</a:t>
            </a:r>
            <a:r>
              <a:rPr lang="en-US" dirty="0" smtClean="0"/>
              <a:t>, </a:t>
            </a:r>
            <a:r>
              <a:rPr lang="en-US" dirty="0"/>
              <a:t>block the transmission of pain from source </a:t>
            </a:r>
            <a:r>
              <a:rPr lang="en-US" dirty="0" smtClean="0"/>
              <a:t>i.e. the injured tissue to </a:t>
            </a:r>
            <a:r>
              <a:rPr lang="en-US" dirty="0"/>
              <a:t>brain as they intercept the pain stimulus </a:t>
            </a:r>
            <a:r>
              <a:rPr lang="en-US" dirty="0" smtClean="0"/>
              <a:t>at source. </a:t>
            </a:r>
            <a:endParaRPr lang="en-US" dirty="0"/>
          </a:p>
          <a:p>
            <a:r>
              <a:rPr lang="en-US" dirty="0" smtClean="0"/>
              <a:t>Mild analgesics interfere with </a:t>
            </a:r>
            <a:r>
              <a:rPr lang="en-US" dirty="0"/>
              <a:t>or </a:t>
            </a:r>
            <a:r>
              <a:rPr lang="en-US" dirty="0" smtClean="0"/>
              <a:t>suppress </a:t>
            </a:r>
            <a:r>
              <a:rPr lang="en-US" dirty="0"/>
              <a:t>the production of substances, such as prostaglandins, by the injured tissues. </a:t>
            </a:r>
            <a:endParaRPr lang="en-US" dirty="0" smtClean="0"/>
          </a:p>
          <a:p>
            <a:r>
              <a:rPr lang="en-US" dirty="0" smtClean="0"/>
              <a:t>Prostaglandins </a:t>
            </a:r>
            <a:r>
              <a:rPr lang="en-US" dirty="0"/>
              <a:t>stimulate pain receptors that send pain impulses to the </a:t>
            </a:r>
            <a:r>
              <a:rPr lang="en-US" dirty="0" smtClean="0"/>
              <a:t>brain and that cause swelling and fever. </a:t>
            </a:r>
            <a:endParaRPr lang="en-US" dirty="0"/>
          </a:p>
        </p:txBody>
      </p:sp>
    </p:spTree>
    <p:extLst>
      <p:ext uri="{BB962C8B-B14F-4D97-AF65-F5344CB8AC3E}">
        <p14:creationId xmlns:p14="http://schemas.microsoft.com/office/powerpoint/2010/main" val="20577134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8638"/>
            <a:ext cx="8229600" cy="1143000"/>
          </a:xfrm>
        </p:spPr>
        <p:txBody>
          <a:bodyPr>
            <a:normAutofit fontScale="90000"/>
          </a:bodyPr>
          <a:lstStyle/>
          <a:p>
            <a:r>
              <a:rPr lang="en-US" sz="5400" dirty="0" smtClean="0">
                <a:solidFill>
                  <a:srgbClr val="FF0000"/>
                </a:solidFill>
              </a:rPr>
              <a:t>Synergetic effect of aspirin with ethanol</a:t>
            </a:r>
            <a:endParaRPr lang="en-US" sz="5400" dirty="0">
              <a:solidFill>
                <a:srgbClr val="FF0000"/>
              </a:solidFill>
            </a:endParaRPr>
          </a:p>
        </p:txBody>
      </p:sp>
      <p:sp>
        <p:nvSpPr>
          <p:cNvPr id="3" name="Content Placeholder 2"/>
          <p:cNvSpPr>
            <a:spLocks noGrp="1"/>
          </p:cNvSpPr>
          <p:nvPr>
            <p:ph idx="1"/>
          </p:nvPr>
        </p:nvSpPr>
        <p:spPr>
          <a:xfrm>
            <a:off x="457200" y="2108200"/>
            <a:ext cx="8229600" cy="4525963"/>
          </a:xfrm>
        </p:spPr>
        <p:txBody>
          <a:bodyPr>
            <a:normAutofit/>
          </a:bodyPr>
          <a:lstStyle/>
          <a:p>
            <a:pPr marL="0" indent="0">
              <a:buNone/>
            </a:pPr>
            <a:r>
              <a:rPr lang="en-US" sz="3900" dirty="0"/>
              <a:t>Ethanol produces a synergic effect with a number of drugs including aspirin, this means that the effect of the drug is enhanced in the presence of alcohol which can be dangerous e.g. aspirin and ethanol together can increase risk of stomach bleeding. </a:t>
            </a:r>
          </a:p>
          <a:p>
            <a:endParaRPr lang="en-US" dirty="0"/>
          </a:p>
        </p:txBody>
      </p:sp>
    </p:spTree>
    <p:extLst>
      <p:ext uri="{BB962C8B-B14F-4D97-AF65-F5344CB8AC3E}">
        <p14:creationId xmlns:p14="http://schemas.microsoft.com/office/powerpoint/2010/main" val="4268526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800" dirty="0" smtClean="0">
                <a:solidFill>
                  <a:srgbClr val="FF0000"/>
                </a:solidFill>
              </a:rPr>
              <a:t>Increasing bioavailability of aspirin</a:t>
            </a:r>
            <a:endParaRPr lang="en-US" sz="4800" dirty="0">
              <a:solidFill>
                <a:srgbClr val="FF0000"/>
              </a:solidFill>
            </a:endParaRPr>
          </a:p>
        </p:txBody>
      </p:sp>
      <p:sp>
        <p:nvSpPr>
          <p:cNvPr id="3" name="Content Placeholder 2"/>
          <p:cNvSpPr>
            <a:spLocks noGrp="1"/>
          </p:cNvSpPr>
          <p:nvPr>
            <p:ph idx="1"/>
          </p:nvPr>
        </p:nvSpPr>
        <p:spPr>
          <a:xfrm>
            <a:off x="0" y="1600200"/>
            <a:ext cx="9144000" cy="5257800"/>
          </a:xfrm>
        </p:spPr>
        <p:txBody>
          <a:bodyPr>
            <a:normAutofit fontScale="77500" lnSpcReduction="20000"/>
          </a:bodyPr>
          <a:lstStyle/>
          <a:p>
            <a:pPr marL="0" indent="0">
              <a:buNone/>
            </a:pPr>
            <a:r>
              <a:rPr lang="en-US" dirty="0"/>
              <a:t>Aspirin, which has very low solubility in water and has a carboxylic acid group, can be made into an ionic salt by reacting it with a strong </a:t>
            </a:r>
            <a:r>
              <a:rPr lang="en-US" dirty="0" smtClean="0"/>
              <a:t>alkali, </a:t>
            </a:r>
            <a:r>
              <a:rPr lang="en-US" dirty="0"/>
              <a:t>such sodium </a:t>
            </a:r>
            <a:r>
              <a:rPr lang="en-US" dirty="0" smtClean="0"/>
              <a:t>hydroxide, </a:t>
            </a:r>
            <a:r>
              <a:rPr lang="en-US" dirty="0"/>
              <a:t>to form a soluble sodium salt, sodium 2-ethanoyloxybenzenecarboxylate, as shown by the equation below</a:t>
            </a:r>
            <a:r>
              <a:rPr lang="en-US" dirty="0" smtClean="0"/>
              <a:t>:</a:t>
            </a:r>
          </a:p>
          <a:p>
            <a:pPr marL="0" indent="0">
              <a:buNone/>
            </a:pPr>
            <a:endParaRPr lang="en-US" dirty="0"/>
          </a:p>
          <a:p>
            <a:pPr marL="0" indent="0">
              <a:buNone/>
            </a:pPr>
            <a:r>
              <a:rPr lang="en-US" dirty="0" smtClean="0"/>
              <a:t>       </a:t>
            </a:r>
            <a:r>
              <a:rPr lang="en-US" dirty="0"/>
              <a:t>C</a:t>
            </a:r>
            <a:r>
              <a:rPr lang="en-US" baseline="-25000" dirty="0"/>
              <a:t>6</a:t>
            </a:r>
            <a:r>
              <a:rPr lang="en-US" dirty="0"/>
              <a:t>H</a:t>
            </a:r>
            <a:r>
              <a:rPr lang="en-US" baseline="-25000" dirty="0"/>
              <a:t>4</a:t>
            </a:r>
            <a:r>
              <a:rPr lang="en-US" dirty="0"/>
              <a:t>(OCOCH</a:t>
            </a:r>
            <a:r>
              <a:rPr lang="en-US" baseline="-25000" dirty="0"/>
              <a:t>3</a:t>
            </a:r>
            <a:r>
              <a:rPr lang="en-US" dirty="0"/>
              <a:t>)COOH + </a:t>
            </a:r>
            <a:r>
              <a:rPr lang="en-US" dirty="0" err="1"/>
              <a:t>NaOH</a:t>
            </a:r>
            <a:r>
              <a:rPr lang="en-US" dirty="0"/>
              <a:t> → C</a:t>
            </a:r>
            <a:r>
              <a:rPr lang="en-US" baseline="-25000" dirty="0"/>
              <a:t>6</a:t>
            </a:r>
            <a:r>
              <a:rPr lang="en-US" dirty="0"/>
              <a:t>H</a:t>
            </a:r>
            <a:r>
              <a:rPr lang="en-US" baseline="-25000" dirty="0"/>
              <a:t>4</a:t>
            </a:r>
            <a:r>
              <a:rPr lang="en-US" dirty="0"/>
              <a:t>(OCOCH</a:t>
            </a:r>
            <a:r>
              <a:rPr lang="en-US" baseline="-25000" dirty="0"/>
              <a:t>3</a:t>
            </a:r>
            <a:r>
              <a:rPr lang="en-US" dirty="0"/>
              <a:t>)COO</a:t>
            </a:r>
            <a:r>
              <a:rPr lang="en-US" baseline="30000" dirty="0"/>
              <a:t>-</a:t>
            </a:r>
            <a:r>
              <a:rPr lang="en-US" dirty="0"/>
              <a:t> Na</a:t>
            </a:r>
            <a:r>
              <a:rPr lang="en-US" baseline="30000" dirty="0"/>
              <a:t>+</a:t>
            </a:r>
            <a:r>
              <a:rPr lang="en-US" dirty="0"/>
              <a:t> + H</a:t>
            </a:r>
            <a:r>
              <a:rPr lang="en-US" baseline="-25000" dirty="0"/>
              <a:t>2</a:t>
            </a:r>
            <a:r>
              <a:rPr lang="en-US" dirty="0"/>
              <a:t>O</a:t>
            </a:r>
          </a:p>
          <a:p>
            <a:pPr marL="0" indent="0">
              <a:buNone/>
            </a:pPr>
            <a:endParaRPr lang="en-US" dirty="0"/>
          </a:p>
          <a:p>
            <a:pPr marL="0" indent="0">
              <a:buNone/>
            </a:pPr>
            <a:r>
              <a:rPr lang="en-US" dirty="0"/>
              <a:t>The structure of aspirin in the data booklet is the structure of the insoluble aspirin.  The molecule can still act as an analgesic. The ionic salts forms ion-dipole interactions with water.</a:t>
            </a:r>
          </a:p>
          <a:p>
            <a:pPr marL="0" indent="0">
              <a:buNone/>
            </a:pPr>
            <a:r>
              <a:rPr lang="en-US" dirty="0"/>
              <a:t>Once in the stomach the conjugate base in the aspirin reacts with the H</a:t>
            </a:r>
            <a:r>
              <a:rPr lang="en-US" baseline="30000" dirty="0"/>
              <a:t>+ </a:t>
            </a:r>
            <a:r>
              <a:rPr lang="en-US" dirty="0"/>
              <a:t>in the stomach acid to reform the acidic aspirin molecule.</a:t>
            </a:r>
          </a:p>
          <a:p>
            <a:pPr marL="0" indent="0">
              <a:buNone/>
            </a:pPr>
            <a:r>
              <a:rPr lang="en-US" dirty="0" smtClean="0"/>
              <a:t>                  </a:t>
            </a:r>
          </a:p>
          <a:p>
            <a:pPr marL="0" indent="0">
              <a:buNone/>
            </a:pPr>
            <a:r>
              <a:rPr lang="en-US" dirty="0" smtClean="0"/>
              <a:t>                 C</a:t>
            </a:r>
            <a:r>
              <a:rPr lang="en-US" baseline="-25000" dirty="0" smtClean="0"/>
              <a:t>6</a:t>
            </a:r>
            <a:r>
              <a:rPr lang="en-US" dirty="0" smtClean="0"/>
              <a:t>H</a:t>
            </a:r>
            <a:r>
              <a:rPr lang="en-US" baseline="-25000" dirty="0" smtClean="0"/>
              <a:t>4</a:t>
            </a:r>
            <a:r>
              <a:rPr lang="en-US" dirty="0"/>
              <a:t>(OCOCH</a:t>
            </a:r>
            <a:r>
              <a:rPr lang="en-US" baseline="-25000" dirty="0"/>
              <a:t>3</a:t>
            </a:r>
            <a:r>
              <a:rPr lang="en-US" dirty="0"/>
              <a:t>)COO</a:t>
            </a:r>
            <a:r>
              <a:rPr lang="en-US" baseline="30000" dirty="0"/>
              <a:t>-</a:t>
            </a:r>
            <a:r>
              <a:rPr lang="en-US" dirty="0"/>
              <a:t> + H</a:t>
            </a:r>
            <a:r>
              <a:rPr lang="en-US" baseline="30000" dirty="0"/>
              <a:t>+</a:t>
            </a:r>
            <a:r>
              <a:rPr lang="en-US" dirty="0"/>
              <a:t> → C</a:t>
            </a:r>
            <a:r>
              <a:rPr lang="en-US" baseline="-25000" dirty="0"/>
              <a:t>6</a:t>
            </a:r>
            <a:r>
              <a:rPr lang="en-US" dirty="0"/>
              <a:t>H</a:t>
            </a:r>
            <a:r>
              <a:rPr lang="en-US" baseline="-25000" dirty="0"/>
              <a:t>4</a:t>
            </a:r>
            <a:r>
              <a:rPr lang="en-US" dirty="0"/>
              <a:t>(OCOCH</a:t>
            </a:r>
            <a:r>
              <a:rPr lang="en-US" baseline="-25000" dirty="0"/>
              <a:t>3</a:t>
            </a:r>
            <a:r>
              <a:rPr lang="en-US" dirty="0"/>
              <a:t>)COOH</a:t>
            </a:r>
            <a:r>
              <a:rPr lang="en-US" dirty="0" smtClean="0">
                <a:effectLst/>
              </a:rPr>
              <a:t> </a:t>
            </a:r>
            <a:endParaRPr lang="en-US" dirty="0"/>
          </a:p>
        </p:txBody>
      </p:sp>
    </p:spTree>
    <p:extLst>
      <p:ext uri="{BB962C8B-B14F-4D97-AF65-F5344CB8AC3E}">
        <p14:creationId xmlns:p14="http://schemas.microsoft.com/office/powerpoint/2010/main" val="28223001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err="1" smtClean="0">
                <a:solidFill>
                  <a:srgbClr val="FF0000"/>
                </a:solidFill>
              </a:rPr>
              <a:t>Penicillins</a:t>
            </a:r>
            <a:endParaRPr lang="en-US" sz="5400" dirty="0">
              <a:solidFill>
                <a:srgbClr val="FF0000"/>
              </a:solidFill>
            </a:endParaRPr>
          </a:p>
        </p:txBody>
      </p:sp>
      <p:sp>
        <p:nvSpPr>
          <p:cNvPr id="3" name="Content Placeholder 2"/>
          <p:cNvSpPr>
            <a:spLocks noGrp="1"/>
          </p:cNvSpPr>
          <p:nvPr>
            <p:ph idx="1"/>
          </p:nvPr>
        </p:nvSpPr>
        <p:spPr>
          <a:xfrm>
            <a:off x="225778" y="1600200"/>
            <a:ext cx="8692444" cy="4947356"/>
          </a:xfrm>
        </p:spPr>
        <p:txBody>
          <a:bodyPr/>
          <a:lstStyle/>
          <a:p>
            <a:r>
              <a:rPr lang="en-US" dirty="0" err="1"/>
              <a:t>Antibacterials</a:t>
            </a:r>
            <a:r>
              <a:rPr lang="en-US" dirty="0"/>
              <a:t> are drugs that kill or inhibit the growth of bacteria that cause infectious diseases. An example of </a:t>
            </a:r>
            <a:r>
              <a:rPr lang="en-US" dirty="0" err="1"/>
              <a:t>antibacterials</a:t>
            </a:r>
            <a:r>
              <a:rPr lang="en-US" dirty="0"/>
              <a:t> are </a:t>
            </a:r>
            <a:r>
              <a:rPr lang="en-US" dirty="0" err="1"/>
              <a:t>penicillins</a:t>
            </a:r>
            <a:r>
              <a:rPr lang="en-US" dirty="0" smtClean="0"/>
              <a:t>.</a:t>
            </a:r>
          </a:p>
          <a:p>
            <a:endParaRPr lang="en-US" dirty="0"/>
          </a:p>
          <a:p>
            <a:r>
              <a:rPr lang="en-US" dirty="0" err="1"/>
              <a:t>Penicillins</a:t>
            </a:r>
            <a:r>
              <a:rPr lang="en-US" dirty="0"/>
              <a:t> are a group of compounds that are produced by fungi and kill harmful micro-organisms; they are therefore called </a:t>
            </a:r>
            <a:r>
              <a:rPr lang="en-US" dirty="0" smtClean="0"/>
              <a:t>antibiotics or </a:t>
            </a:r>
            <a:r>
              <a:rPr lang="en-US" dirty="0" err="1" smtClean="0"/>
              <a:t>antibacterials</a:t>
            </a:r>
            <a:r>
              <a:rPr lang="en-US" dirty="0" smtClean="0"/>
              <a:t>.</a:t>
            </a:r>
            <a:endParaRPr lang="en-US" dirty="0"/>
          </a:p>
          <a:p>
            <a:endParaRPr lang="en-US" dirty="0"/>
          </a:p>
        </p:txBody>
      </p:sp>
    </p:spTree>
    <p:extLst>
      <p:ext uri="{BB962C8B-B14F-4D97-AF65-F5344CB8AC3E}">
        <p14:creationId xmlns:p14="http://schemas.microsoft.com/office/powerpoint/2010/main" val="552442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FF0000"/>
                </a:solidFill>
              </a:rPr>
              <a:t>How do </a:t>
            </a:r>
            <a:r>
              <a:rPr lang="en-US" sz="5400" dirty="0" err="1" smtClean="0">
                <a:solidFill>
                  <a:srgbClr val="FF0000"/>
                </a:solidFill>
              </a:rPr>
              <a:t>penicillins</a:t>
            </a:r>
            <a:r>
              <a:rPr lang="en-US" sz="5400" dirty="0" smtClean="0">
                <a:solidFill>
                  <a:srgbClr val="FF0000"/>
                </a:solidFill>
              </a:rPr>
              <a:t> work? </a:t>
            </a:r>
            <a:r>
              <a:rPr lang="en-US" sz="5400" dirty="0" smtClean="0">
                <a:solidFill>
                  <a:srgbClr val="FF0000"/>
                </a:solidFill>
              </a:rPr>
              <a:t>(1)</a:t>
            </a:r>
            <a:endParaRPr lang="en-US" sz="5400" dirty="0">
              <a:solidFill>
                <a:srgbClr val="FF0000"/>
              </a:solidFill>
            </a:endParaRPr>
          </a:p>
        </p:txBody>
      </p:sp>
      <p:sp>
        <p:nvSpPr>
          <p:cNvPr id="3" name="Content Placeholder 2"/>
          <p:cNvSpPr>
            <a:spLocks noGrp="1"/>
          </p:cNvSpPr>
          <p:nvPr>
            <p:ph idx="1"/>
          </p:nvPr>
        </p:nvSpPr>
        <p:spPr>
          <a:xfrm>
            <a:off x="254000" y="1417638"/>
            <a:ext cx="8664222" cy="5440362"/>
          </a:xfrm>
        </p:spPr>
        <p:txBody>
          <a:bodyPr>
            <a:normAutofit fontScale="92500" lnSpcReduction="10000"/>
          </a:bodyPr>
          <a:lstStyle/>
          <a:p>
            <a:r>
              <a:rPr lang="en-US" dirty="0"/>
              <a:t>Structure of the first penicillin to be used, penicillin G or C</a:t>
            </a:r>
            <a:r>
              <a:rPr lang="en-US" baseline="-25000" dirty="0"/>
              <a:t>16</a:t>
            </a:r>
            <a:r>
              <a:rPr lang="en-US" dirty="0"/>
              <a:t>H</a:t>
            </a:r>
            <a:r>
              <a:rPr lang="en-US" baseline="-25000" dirty="0"/>
              <a:t>18</a:t>
            </a:r>
            <a:r>
              <a:rPr lang="en-US" dirty="0"/>
              <a:t>O</a:t>
            </a:r>
            <a:r>
              <a:rPr lang="en-US" baseline="-25000" dirty="0"/>
              <a:t>4</a:t>
            </a:r>
            <a:r>
              <a:rPr lang="en-US" dirty="0"/>
              <a:t>N</a:t>
            </a:r>
            <a:r>
              <a:rPr lang="en-US" baseline="-25000" dirty="0"/>
              <a:t>2</a:t>
            </a:r>
            <a:r>
              <a:rPr lang="en-US" dirty="0"/>
              <a:t>S is shown in the IB Data </a:t>
            </a:r>
            <a:r>
              <a:rPr lang="en-US" dirty="0" smtClean="0"/>
              <a:t>booklet section 37. </a:t>
            </a:r>
            <a:r>
              <a:rPr lang="en-US" dirty="0"/>
              <a:t>The main part of the structure is the beta-lactam ring.  </a:t>
            </a:r>
            <a:endParaRPr lang="en-US" dirty="0" smtClean="0"/>
          </a:p>
          <a:p>
            <a:r>
              <a:rPr lang="en-US" dirty="0"/>
              <a:t>The beta-lactam is a four-membered square ring structure which contains an amide group (-CONH-) and consists of one nitrogen atom and three carbon atoms (and two hydrogen atoms).  </a:t>
            </a:r>
          </a:p>
          <a:p>
            <a:r>
              <a:rPr lang="en-US" dirty="0"/>
              <a:t>As a result of the sp</a:t>
            </a:r>
            <a:r>
              <a:rPr lang="en-US" baseline="30000" dirty="0"/>
              <a:t>3</a:t>
            </a:r>
            <a:r>
              <a:rPr lang="en-US" dirty="0"/>
              <a:t> </a:t>
            </a:r>
            <a:r>
              <a:rPr lang="en-US" dirty="0" err="1"/>
              <a:t>hybridisation</a:t>
            </a:r>
            <a:r>
              <a:rPr lang="en-US" dirty="0"/>
              <a:t> of two of the three carbon atoms and the single nitrogen atom and the sp</a:t>
            </a:r>
            <a:r>
              <a:rPr lang="en-US" baseline="30000" dirty="0"/>
              <a:t>2</a:t>
            </a:r>
            <a:r>
              <a:rPr lang="en-US" dirty="0"/>
              <a:t> </a:t>
            </a:r>
            <a:r>
              <a:rPr lang="en-US" dirty="0" err="1"/>
              <a:t>hybridisation</a:t>
            </a:r>
            <a:r>
              <a:rPr lang="en-US" dirty="0"/>
              <a:t> of the third carbon atom, the preferred bond angles are 109</a:t>
            </a:r>
            <a:r>
              <a:rPr lang="en-US" dirty="0">
                <a:sym typeface="Symbol" charset="2"/>
              </a:rPr>
              <a:t></a:t>
            </a:r>
            <a:r>
              <a:rPr lang="en-US" dirty="0"/>
              <a:t>,107</a:t>
            </a:r>
            <a:r>
              <a:rPr lang="en-US" dirty="0">
                <a:sym typeface="Symbol" charset="2"/>
              </a:rPr>
              <a:t></a:t>
            </a:r>
            <a:r>
              <a:rPr lang="en-US" dirty="0"/>
              <a:t> and 120</a:t>
            </a:r>
            <a:r>
              <a:rPr lang="en-US" dirty="0">
                <a:sym typeface="Symbol" charset="2"/>
              </a:rPr>
              <a:t></a:t>
            </a:r>
            <a:r>
              <a:rPr lang="en-US" dirty="0"/>
              <a:t>.</a:t>
            </a:r>
          </a:p>
          <a:p>
            <a:endParaRPr lang="en-US" dirty="0"/>
          </a:p>
          <a:p>
            <a:pPr marL="0" indent="0">
              <a:buNone/>
            </a:pPr>
            <a:endParaRPr lang="en-US" sz="1700" dirty="0"/>
          </a:p>
          <a:p>
            <a:endParaRPr lang="en-US" dirty="0"/>
          </a:p>
        </p:txBody>
      </p:sp>
    </p:spTree>
    <p:extLst>
      <p:ext uri="{BB962C8B-B14F-4D97-AF65-F5344CB8AC3E}">
        <p14:creationId xmlns:p14="http://schemas.microsoft.com/office/powerpoint/2010/main" val="27663214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How do </a:t>
            </a:r>
            <a:r>
              <a:rPr lang="en-US" dirty="0" err="1">
                <a:solidFill>
                  <a:srgbClr val="FF0000"/>
                </a:solidFill>
              </a:rPr>
              <a:t>penicillins</a:t>
            </a:r>
            <a:r>
              <a:rPr lang="en-US" dirty="0">
                <a:solidFill>
                  <a:srgbClr val="FF0000"/>
                </a:solidFill>
              </a:rPr>
              <a:t> work? </a:t>
            </a:r>
            <a:r>
              <a:rPr lang="en-US" dirty="0" smtClean="0">
                <a:solidFill>
                  <a:srgbClr val="FF0000"/>
                </a:solidFill>
              </a:rPr>
              <a:t>(2)</a:t>
            </a:r>
            <a:endParaRPr lang="en-US" dirty="0"/>
          </a:p>
        </p:txBody>
      </p:sp>
      <p:sp>
        <p:nvSpPr>
          <p:cNvPr id="3" name="Content Placeholder 2"/>
          <p:cNvSpPr>
            <a:spLocks noGrp="1"/>
          </p:cNvSpPr>
          <p:nvPr>
            <p:ph idx="1"/>
          </p:nvPr>
        </p:nvSpPr>
        <p:spPr>
          <a:xfrm>
            <a:off x="-1" y="1417638"/>
            <a:ext cx="9144001" cy="5440362"/>
          </a:xfrm>
        </p:spPr>
        <p:txBody>
          <a:bodyPr>
            <a:normAutofit fontScale="92500" lnSpcReduction="10000"/>
          </a:bodyPr>
          <a:lstStyle/>
          <a:p>
            <a:r>
              <a:rPr lang="en-US" dirty="0"/>
              <a:t>However, the bond angles in the beta-lactam ring structure are only 90° this puts the beta-lactam ring structure under strain making the ring structure reactive as it easily breaks open in the amide group, for instance, in the presence of an enzyme such as </a:t>
            </a:r>
            <a:r>
              <a:rPr lang="en-US" dirty="0" err="1"/>
              <a:t>transpeptidase</a:t>
            </a:r>
            <a:r>
              <a:rPr lang="en-US" dirty="0"/>
              <a:t>, to form covalent bonds with the </a:t>
            </a:r>
            <a:r>
              <a:rPr lang="en-US" dirty="0" err="1"/>
              <a:t>transpeptidase</a:t>
            </a:r>
            <a:r>
              <a:rPr lang="en-US" dirty="0"/>
              <a:t>.  </a:t>
            </a:r>
            <a:endParaRPr lang="en-US" dirty="0" smtClean="0"/>
          </a:p>
          <a:p>
            <a:r>
              <a:rPr lang="en-US" dirty="0" smtClean="0"/>
              <a:t>This </a:t>
            </a:r>
            <a:r>
              <a:rPr lang="en-US" dirty="0"/>
              <a:t>deactivates the enzyme that is involved in the synthesis of the bacterial cell walls. As a result the bacterial cell absorbs too much water that causes the cell to burst. Bacteria constantly replace cell walls., thus inhibiting the growth of bacterial cell walls. </a:t>
            </a:r>
          </a:p>
          <a:p>
            <a:endParaRPr lang="en-US" dirty="0"/>
          </a:p>
        </p:txBody>
      </p:sp>
    </p:spTree>
    <p:extLst>
      <p:ext uri="{BB962C8B-B14F-4D97-AF65-F5344CB8AC3E}">
        <p14:creationId xmlns:p14="http://schemas.microsoft.com/office/powerpoint/2010/main" val="372979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Increased resistance to </a:t>
            </a:r>
            <a:r>
              <a:rPr lang="en-US" dirty="0" err="1" smtClean="0">
                <a:solidFill>
                  <a:srgbClr val="FF0000"/>
                </a:solidFill>
              </a:rPr>
              <a:t>penicillins</a:t>
            </a:r>
            <a:endParaRPr lang="en-US" dirty="0">
              <a:solidFill>
                <a:srgbClr val="FF0000"/>
              </a:solidFill>
            </a:endParaRPr>
          </a:p>
        </p:txBody>
      </p:sp>
      <p:sp>
        <p:nvSpPr>
          <p:cNvPr id="3" name="Content Placeholder 2"/>
          <p:cNvSpPr>
            <a:spLocks noGrp="1"/>
          </p:cNvSpPr>
          <p:nvPr>
            <p:ph idx="1"/>
          </p:nvPr>
        </p:nvSpPr>
        <p:spPr>
          <a:xfrm>
            <a:off x="254000" y="1417638"/>
            <a:ext cx="8890000" cy="5242806"/>
          </a:xfrm>
        </p:spPr>
        <p:txBody>
          <a:bodyPr>
            <a:normAutofit lnSpcReduction="10000"/>
          </a:bodyPr>
          <a:lstStyle/>
          <a:p>
            <a:pPr marL="0" indent="0">
              <a:buNone/>
            </a:pPr>
            <a:r>
              <a:rPr lang="en-US" dirty="0"/>
              <a:t>As a result of genetic mutations, bacteria have become resistant to </a:t>
            </a:r>
            <a:r>
              <a:rPr lang="en-US" dirty="0" err="1" smtClean="0"/>
              <a:t>penicillins</a:t>
            </a:r>
            <a:r>
              <a:rPr lang="en-US" dirty="0" smtClean="0"/>
              <a:t>.</a:t>
            </a:r>
          </a:p>
          <a:p>
            <a:pPr marL="0" indent="0">
              <a:buNone/>
            </a:pPr>
            <a:r>
              <a:rPr lang="en-US" dirty="0" smtClean="0"/>
              <a:t>Resistant </a:t>
            </a:r>
            <a:r>
              <a:rPr lang="en-US" dirty="0"/>
              <a:t>bacteria produce an enzyme, </a:t>
            </a:r>
            <a:r>
              <a:rPr lang="en-US" dirty="0" err="1"/>
              <a:t>penicillinase</a:t>
            </a:r>
            <a:r>
              <a:rPr lang="en-US" dirty="0"/>
              <a:t>, which causes the break up of the penicillin molecule as </a:t>
            </a:r>
            <a:r>
              <a:rPr lang="en-US" dirty="0" err="1"/>
              <a:t>penicillinase</a:t>
            </a:r>
            <a:r>
              <a:rPr lang="en-US" dirty="0"/>
              <a:t> </a:t>
            </a:r>
            <a:r>
              <a:rPr lang="en-US" dirty="0" smtClean="0"/>
              <a:t>makes </a:t>
            </a:r>
            <a:r>
              <a:rPr lang="en-US" dirty="0"/>
              <a:t>the beta lactam ring to break </a:t>
            </a:r>
            <a:r>
              <a:rPr lang="en-US" dirty="0" smtClean="0"/>
              <a:t>open. </a:t>
            </a:r>
          </a:p>
          <a:p>
            <a:pPr marL="0" indent="0">
              <a:buNone/>
            </a:pPr>
            <a:r>
              <a:rPr lang="en-US" dirty="0" smtClean="0"/>
              <a:t>These </a:t>
            </a:r>
            <a:r>
              <a:rPr lang="en-US" dirty="0"/>
              <a:t>bacteria then reproduce and pass on their resistance to succeeding generations. The more bacteria are exposed to </a:t>
            </a:r>
            <a:r>
              <a:rPr lang="en-US" dirty="0" err="1" smtClean="0"/>
              <a:t>antibacterials</a:t>
            </a:r>
            <a:r>
              <a:rPr lang="en-US" dirty="0" smtClean="0"/>
              <a:t>.</a:t>
            </a:r>
          </a:p>
          <a:p>
            <a:pPr marL="0" indent="0">
              <a:buNone/>
            </a:pPr>
            <a:r>
              <a:rPr lang="en-US" dirty="0"/>
              <a:t>T</a:t>
            </a:r>
            <a:r>
              <a:rPr lang="en-US" dirty="0" smtClean="0"/>
              <a:t>he </a:t>
            </a:r>
            <a:r>
              <a:rPr lang="en-US" dirty="0"/>
              <a:t>more opportunities there are for the mutation into antibiotic resistant bacteria.</a:t>
            </a:r>
          </a:p>
          <a:p>
            <a:pPr marL="0" indent="0">
              <a:buNone/>
            </a:pPr>
            <a:endParaRPr lang="en-US" dirty="0"/>
          </a:p>
        </p:txBody>
      </p:sp>
    </p:spTree>
    <p:extLst>
      <p:ext uri="{BB962C8B-B14F-4D97-AF65-F5344CB8AC3E}">
        <p14:creationId xmlns:p14="http://schemas.microsoft.com/office/powerpoint/2010/main" val="3410274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FF0000"/>
                </a:solidFill>
              </a:rPr>
              <a:t>Examples of misuse</a:t>
            </a:r>
            <a:endParaRPr lang="en-US" sz="5400" dirty="0">
              <a:solidFill>
                <a:srgbClr val="FF0000"/>
              </a:solidFill>
            </a:endParaRPr>
          </a:p>
        </p:txBody>
      </p:sp>
      <p:sp>
        <p:nvSpPr>
          <p:cNvPr id="3" name="Content Placeholder 2"/>
          <p:cNvSpPr>
            <a:spLocks noGrp="1"/>
          </p:cNvSpPr>
          <p:nvPr>
            <p:ph idx="1"/>
          </p:nvPr>
        </p:nvSpPr>
        <p:spPr>
          <a:xfrm>
            <a:off x="457200" y="1600200"/>
            <a:ext cx="8461022" cy="5003800"/>
          </a:xfrm>
        </p:spPr>
        <p:txBody>
          <a:bodyPr/>
          <a:lstStyle/>
          <a:p>
            <a:pPr marL="0" indent="0">
              <a:buNone/>
            </a:pPr>
            <a:r>
              <a:rPr lang="en-US" u="sng" dirty="0" smtClean="0"/>
              <a:t>Patient compliance</a:t>
            </a:r>
          </a:p>
          <a:p>
            <a:pPr marL="0" indent="0">
              <a:buNone/>
            </a:pPr>
            <a:r>
              <a:rPr lang="en-US" dirty="0" smtClean="0"/>
              <a:t>Patient </a:t>
            </a:r>
            <a:r>
              <a:rPr lang="en-US" dirty="0"/>
              <a:t>compliance refers to patients not completing the full course of </a:t>
            </a:r>
            <a:r>
              <a:rPr lang="en-US" dirty="0" err="1"/>
              <a:t>penicillins</a:t>
            </a:r>
            <a:r>
              <a:rPr lang="en-US" dirty="0"/>
              <a:t> and this results in prolonging the disease as not all bacteria are killed. By allowing the bacteria to live longer there can be more mutations eventually producing bacteria with resistance. Patient compliance also allows disease to spread as bacteria are not all killed.</a:t>
            </a:r>
          </a:p>
          <a:p>
            <a:pPr marL="0" indent="0">
              <a:buNone/>
            </a:pPr>
            <a:endParaRPr lang="en-US" dirty="0"/>
          </a:p>
        </p:txBody>
      </p:sp>
    </p:spTree>
    <p:extLst>
      <p:ext uri="{BB962C8B-B14F-4D97-AF65-F5344CB8AC3E}">
        <p14:creationId xmlns:p14="http://schemas.microsoft.com/office/powerpoint/2010/main" val="14028038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918222" cy="1143000"/>
          </a:xfrm>
        </p:spPr>
        <p:txBody>
          <a:bodyPr>
            <a:noAutofit/>
          </a:bodyPr>
          <a:lstStyle/>
          <a:p>
            <a:r>
              <a:rPr lang="en-US" sz="5400" dirty="0" err="1" smtClean="0">
                <a:solidFill>
                  <a:srgbClr val="FF0000"/>
                </a:solidFill>
              </a:rPr>
              <a:t>Overprescription</a:t>
            </a:r>
            <a:r>
              <a:rPr lang="en-US" sz="5400" dirty="0" smtClean="0">
                <a:solidFill>
                  <a:srgbClr val="FF0000"/>
                </a:solidFill>
              </a:rPr>
              <a:t> of </a:t>
            </a:r>
            <a:r>
              <a:rPr lang="en-US" sz="5400" dirty="0" err="1" smtClean="0">
                <a:solidFill>
                  <a:srgbClr val="FF0000"/>
                </a:solidFill>
              </a:rPr>
              <a:t>penicillins</a:t>
            </a:r>
            <a:endParaRPr lang="en-US" sz="5400" dirty="0">
              <a:solidFill>
                <a:srgbClr val="FF0000"/>
              </a:solidFill>
            </a:endParaRPr>
          </a:p>
        </p:txBody>
      </p:sp>
      <p:sp>
        <p:nvSpPr>
          <p:cNvPr id="3" name="Content Placeholder 2"/>
          <p:cNvSpPr>
            <a:spLocks noGrp="1"/>
          </p:cNvSpPr>
          <p:nvPr>
            <p:ph idx="1"/>
          </p:nvPr>
        </p:nvSpPr>
        <p:spPr>
          <a:xfrm>
            <a:off x="457200" y="1600200"/>
            <a:ext cx="8229600" cy="4975578"/>
          </a:xfrm>
        </p:spPr>
        <p:txBody>
          <a:bodyPr>
            <a:normAutofit/>
          </a:bodyPr>
          <a:lstStyle/>
          <a:p>
            <a:pPr marL="0" indent="0">
              <a:buNone/>
            </a:pPr>
            <a:r>
              <a:rPr lang="en-US" u="sng" dirty="0" err="1" smtClean="0"/>
              <a:t>Overprescription</a:t>
            </a:r>
            <a:r>
              <a:rPr lang="en-US" u="sng" dirty="0" smtClean="0"/>
              <a:t> </a:t>
            </a:r>
            <a:r>
              <a:rPr lang="en-US" u="sng" dirty="0"/>
              <a:t>of </a:t>
            </a:r>
            <a:r>
              <a:rPr lang="en-US" u="sng" dirty="0" err="1" smtClean="0"/>
              <a:t>penicillins</a:t>
            </a:r>
            <a:endParaRPr lang="en-US" dirty="0"/>
          </a:p>
          <a:p>
            <a:pPr marL="0" indent="0">
              <a:buNone/>
            </a:pPr>
            <a:r>
              <a:rPr lang="en-US" dirty="0"/>
              <a:t>Many doctors are too quick to prescribe </a:t>
            </a:r>
            <a:r>
              <a:rPr lang="en-US" dirty="0" err="1"/>
              <a:t>penicillins</a:t>
            </a:r>
            <a:r>
              <a:rPr lang="en-US" dirty="0"/>
              <a:t>.  Patients should be encouraged to fight an infection using their own immune system. Problems associated with </a:t>
            </a:r>
            <a:r>
              <a:rPr lang="en-US" dirty="0" err="1"/>
              <a:t>overprescriptions</a:t>
            </a:r>
            <a:r>
              <a:rPr lang="en-US" dirty="0"/>
              <a:t>: allergic reactions by the patients, the wiping out of harmless bacteria in the alimentary canal and destroyed bacteria might be replaced by more harmful bacteria.</a:t>
            </a:r>
          </a:p>
          <a:p>
            <a:endParaRPr lang="en-US" dirty="0"/>
          </a:p>
        </p:txBody>
      </p:sp>
    </p:spTree>
    <p:extLst>
      <p:ext uri="{BB962C8B-B14F-4D97-AF65-F5344CB8AC3E}">
        <p14:creationId xmlns:p14="http://schemas.microsoft.com/office/powerpoint/2010/main" val="2820316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FF0000"/>
                </a:solidFill>
              </a:rPr>
              <a:t>Animal feedstock</a:t>
            </a:r>
            <a:endParaRPr lang="en-US" sz="5400" dirty="0">
              <a:solidFill>
                <a:srgbClr val="FF0000"/>
              </a:solidFill>
            </a:endParaRPr>
          </a:p>
        </p:txBody>
      </p:sp>
      <p:sp>
        <p:nvSpPr>
          <p:cNvPr id="3" name="Content Placeholder 2"/>
          <p:cNvSpPr>
            <a:spLocks noGrp="1"/>
          </p:cNvSpPr>
          <p:nvPr>
            <p:ph idx="1"/>
          </p:nvPr>
        </p:nvSpPr>
        <p:spPr>
          <a:xfrm>
            <a:off x="457200" y="1600200"/>
            <a:ext cx="8686800" cy="5257800"/>
          </a:xfrm>
        </p:spPr>
        <p:txBody>
          <a:bodyPr>
            <a:normAutofit fontScale="92500" lnSpcReduction="10000"/>
          </a:bodyPr>
          <a:lstStyle/>
          <a:p>
            <a:pPr marL="0" indent="0">
              <a:buNone/>
            </a:pPr>
            <a:r>
              <a:rPr lang="en-US" u="sng" dirty="0" smtClean="0"/>
              <a:t>Use </a:t>
            </a:r>
            <a:r>
              <a:rPr lang="en-US" u="sng" dirty="0"/>
              <a:t>of </a:t>
            </a:r>
            <a:r>
              <a:rPr lang="en-US" u="sng" dirty="0" err="1"/>
              <a:t>penicillins</a:t>
            </a:r>
            <a:r>
              <a:rPr lang="en-US" u="sng" dirty="0"/>
              <a:t> in animal feedstock as growth </a:t>
            </a:r>
            <a:r>
              <a:rPr lang="en-US" u="sng" dirty="0" err="1"/>
              <a:t>promotors</a:t>
            </a:r>
            <a:r>
              <a:rPr lang="en-US" u="sng" dirty="0"/>
              <a:t> </a:t>
            </a:r>
            <a:endParaRPr lang="en-US" dirty="0"/>
          </a:p>
          <a:p>
            <a:pPr marL="0" indent="0">
              <a:buNone/>
            </a:pPr>
            <a:endParaRPr lang="en-US" dirty="0"/>
          </a:p>
          <a:p>
            <a:pPr marL="0" indent="0">
              <a:buNone/>
            </a:pPr>
            <a:r>
              <a:rPr lang="en-US" dirty="0"/>
              <a:t>Some </a:t>
            </a:r>
            <a:r>
              <a:rPr lang="en-US" dirty="0" err="1"/>
              <a:t>penicillins</a:t>
            </a:r>
            <a:r>
              <a:rPr lang="en-US" dirty="0"/>
              <a:t> are also effective in animals but they are more often administered without the animals having any disease; they are administered as a prophylactic to prevent the animals from developing any disease that could affect their growth. In most cases these </a:t>
            </a:r>
            <a:r>
              <a:rPr lang="en-US" dirty="0" err="1"/>
              <a:t>penicillins</a:t>
            </a:r>
            <a:r>
              <a:rPr lang="en-US" dirty="0"/>
              <a:t> are passed by the animals into the environment and eventually ending up in the food chain. </a:t>
            </a:r>
          </a:p>
        </p:txBody>
      </p:sp>
    </p:spTree>
    <p:extLst>
      <p:ext uri="{BB962C8B-B14F-4D97-AF65-F5344CB8AC3E}">
        <p14:creationId xmlns:p14="http://schemas.microsoft.com/office/powerpoint/2010/main" val="310098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FF0000"/>
                </a:solidFill>
              </a:rPr>
              <a:t>Modifying the side chain</a:t>
            </a:r>
            <a:endParaRPr lang="en-US" sz="5400" dirty="0">
              <a:solidFill>
                <a:srgbClr val="FF0000"/>
              </a:solidFill>
            </a:endParaRPr>
          </a:p>
        </p:txBody>
      </p:sp>
      <p:sp>
        <p:nvSpPr>
          <p:cNvPr id="3" name="Content Placeholder 2"/>
          <p:cNvSpPr>
            <a:spLocks noGrp="1"/>
          </p:cNvSpPr>
          <p:nvPr>
            <p:ph idx="1"/>
          </p:nvPr>
        </p:nvSpPr>
        <p:spPr>
          <a:xfrm>
            <a:off x="254000" y="1600200"/>
            <a:ext cx="8890000" cy="4975578"/>
          </a:xfrm>
        </p:spPr>
        <p:txBody>
          <a:bodyPr>
            <a:normAutofit/>
          </a:bodyPr>
          <a:lstStyle/>
          <a:p>
            <a:pPr marL="0" indent="0">
              <a:buNone/>
            </a:pPr>
            <a:r>
              <a:rPr lang="en-US" dirty="0"/>
              <a:t>Modern or semi-synthetic </a:t>
            </a:r>
            <a:r>
              <a:rPr lang="en-US" dirty="0" err="1"/>
              <a:t>penicillins</a:t>
            </a:r>
            <a:r>
              <a:rPr lang="en-US" dirty="0"/>
              <a:t>, such as ampicillin, are penicillin molecules that have been modified by replacing the side-chain with other atoms or groups of atoms. </a:t>
            </a:r>
          </a:p>
          <a:p>
            <a:pPr marL="0" indent="0">
              <a:buNone/>
            </a:pPr>
            <a:endParaRPr lang="en-US" dirty="0"/>
          </a:p>
        </p:txBody>
      </p:sp>
      <p:pic>
        <p:nvPicPr>
          <p:cNvPr id="4" name="Picture 3" descr="Screen Shot 2016-02-29 at 5.08.2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8363" y="3650573"/>
            <a:ext cx="3232727" cy="2925205"/>
          </a:xfrm>
          <a:prstGeom prst="rect">
            <a:avLst/>
          </a:prstGeom>
        </p:spPr>
      </p:pic>
    </p:spTree>
    <p:extLst>
      <p:ext uri="{BB962C8B-B14F-4D97-AF65-F5344CB8AC3E}">
        <p14:creationId xmlns:p14="http://schemas.microsoft.com/office/powerpoint/2010/main" val="1818394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5400" dirty="0" smtClean="0">
                <a:solidFill>
                  <a:srgbClr val="FF0000"/>
                </a:solidFill>
              </a:rPr>
              <a:t>Synthesis of aspirin</a:t>
            </a:r>
            <a:endParaRPr lang="en-US" sz="5400" dirty="0">
              <a:solidFill>
                <a:srgbClr val="FF0000"/>
              </a:solidFill>
            </a:endParaRPr>
          </a:p>
        </p:txBody>
      </p:sp>
      <p:sp>
        <p:nvSpPr>
          <p:cNvPr id="3" name="Content Placeholder 2"/>
          <p:cNvSpPr>
            <a:spLocks noGrp="1"/>
          </p:cNvSpPr>
          <p:nvPr>
            <p:ph idx="1"/>
          </p:nvPr>
        </p:nvSpPr>
        <p:spPr>
          <a:xfrm>
            <a:off x="0" y="1143000"/>
            <a:ext cx="9144000" cy="5715000"/>
          </a:xfrm>
        </p:spPr>
        <p:txBody>
          <a:bodyPr>
            <a:normAutofit fontScale="92500" lnSpcReduction="10000"/>
          </a:bodyPr>
          <a:lstStyle/>
          <a:p>
            <a:r>
              <a:rPr lang="en-US" dirty="0"/>
              <a:t>Aspirin is a derivative </a:t>
            </a:r>
            <a:r>
              <a:rPr lang="en-US" dirty="0" smtClean="0"/>
              <a:t>of </a:t>
            </a:r>
            <a:r>
              <a:rPr lang="en-US" dirty="0"/>
              <a:t>salicylic </a:t>
            </a:r>
            <a:r>
              <a:rPr lang="en-US" dirty="0" smtClean="0"/>
              <a:t>acid.  </a:t>
            </a:r>
          </a:p>
          <a:p>
            <a:r>
              <a:rPr lang="en-US" dirty="0" smtClean="0"/>
              <a:t>Salicylic </a:t>
            </a:r>
            <a:r>
              <a:rPr lang="en-US" dirty="0"/>
              <a:t>acid was used as an analgesic in the past but was unpleasant to take as it had a bitter taste and, because of its acidity, was irritating to the stomach and even damaged the membranes in the mouth, gullet and stomach. </a:t>
            </a:r>
            <a:endParaRPr lang="en-US" dirty="0" smtClean="0"/>
          </a:p>
          <a:p>
            <a:r>
              <a:rPr lang="en-US" dirty="0" smtClean="0"/>
              <a:t>Because </a:t>
            </a:r>
            <a:r>
              <a:rPr lang="en-US" dirty="0"/>
              <a:t>of these reasons </a:t>
            </a:r>
            <a:r>
              <a:rPr lang="en-US" dirty="0" smtClean="0"/>
              <a:t>salicylic acid </a:t>
            </a:r>
            <a:r>
              <a:rPr lang="en-US" dirty="0"/>
              <a:t>was converted into aspirin, </a:t>
            </a:r>
            <a:r>
              <a:rPr lang="en-US" dirty="0" smtClean="0"/>
              <a:t> C</a:t>
            </a:r>
            <a:r>
              <a:rPr lang="en-US" baseline="-25000" dirty="0" smtClean="0"/>
              <a:t>9</a:t>
            </a:r>
            <a:r>
              <a:rPr lang="en-US" dirty="0" smtClean="0"/>
              <a:t>H</a:t>
            </a:r>
            <a:r>
              <a:rPr lang="en-US" baseline="-25000" dirty="0" smtClean="0"/>
              <a:t>8</a:t>
            </a:r>
            <a:r>
              <a:rPr lang="en-US" dirty="0" smtClean="0"/>
              <a:t>O</a:t>
            </a:r>
            <a:r>
              <a:rPr lang="en-US" baseline="-25000" dirty="0" smtClean="0"/>
              <a:t>4</a:t>
            </a:r>
            <a:r>
              <a:rPr lang="en-US" dirty="0"/>
              <a:t>, by esterification using </a:t>
            </a:r>
            <a:r>
              <a:rPr lang="en-US" dirty="0" err="1"/>
              <a:t>ethanoic</a:t>
            </a:r>
            <a:r>
              <a:rPr lang="en-US" dirty="0"/>
              <a:t> anhydride, CH</a:t>
            </a:r>
            <a:r>
              <a:rPr lang="en-US" baseline="-25000" dirty="0"/>
              <a:t>3</a:t>
            </a:r>
            <a:r>
              <a:rPr lang="en-US" dirty="0"/>
              <a:t>COOCOCH</a:t>
            </a:r>
            <a:r>
              <a:rPr lang="en-US" baseline="-25000" dirty="0"/>
              <a:t>3</a:t>
            </a:r>
            <a:r>
              <a:rPr lang="en-US" dirty="0"/>
              <a:t>, as shown by the equation below:</a:t>
            </a:r>
          </a:p>
          <a:p>
            <a:pPr marL="0" indent="0">
              <a:buNone/>
            </a:pPr>
            <a:endParaRPr lang="en-US" sz="1700" dirty="0" smtClean="0"/>
          </a:p>
          <a:p>
            <a:pPr marL="0" indent="0">
              <a:buNone/>
            </a:pPr>
            <a:r>
              <a:rPr lang="en-US" dirty="0" smtClean="0"/>
              <a:t>C</a:t>
            </a:r>
            <a:r>
              <a:rPr lang="en-US" baseline="-25000" dirty="0" smtClean="0"/>
              <a:t>6</a:t>
            </a:r>
            <a:r>
              <a:rPr lang="en-US" dirty="0" smtClean="0"/>
              <a:t>H</a:t>
            </a:r>
            <a:r>
              <a:rPr lang="en-US" baseline="-25000" dirty="0" smtClean="0"/>
              <a:t>4</a:t>
            </a:r>
            <a:r>
              <a:rPr lang="en-US" dirty="0"/>
              <a:t>(OH)COOH  + CH</a:t>
            </a:r>
            <a:r>
              <a:rPr lang="en-US" baseline="-25000" dirty="0"/>
              <a:t>3</a:t>
            </a:r>
            <a:r>
              <a:rPr lang="en-US" dirty="0"/>
              <a:t>COOCOCH</a:t>
            </a:r>
            <a:r>
              <a:rPr lang="en-US" baseline="-25000" dirty="0"/>
              <a:t>3</a:t>
            </a:r>
            <a:r>
              <a:rPr lang="en-US" dirty="0"/>
              <a:t> </a:t>
            </a:r>
            <a:endParaRPr lang="en-US" dirty="0" smtClean="0"/>
          </a:p>
          <a:p>
            <a:pPr marL="0" indent="0">
              <a:buNone/>
            </a:pPr>
            <a:r>
              <a:rPr lang="en-US" dirty="0"/>
              <a:t> </a:t>
            </a:r>
            <a:r>
              <a:rPr lang="en-US" dirty="0" smtClean="0"/>
              <a:t>                                      </a:t>
            </a:r>
            <a:r>
              <a:rPr lang="en-US" dirty="0"/>
              <a:t>→ C</a:t>
            </a:r>
            <a:r>
              <a:rPr lang="en-US" baseline="-25000" dirty="0"/>
              <a:t>6</a:t>
            </a:r>
            <a:r>
              <a:rPr lang="en-US" dirty="0"/>
              <a:t>H</a:t>
            </a:r>
            <a:r>
              <a:rPr lang="en-US" baseline="-25000" dirty="0"/>
              <a:t>4</a:t>
            </a:r>
            <a:r>
              <a:rPr lang="en-US" dirty="0"/>
              <a:t>(OCOCH</a:t>
            </a:r>
            <a:r>
              <a:rPr lang="en-US" baseline="-25000" dirty="0"/>
              <a:t>3</a:t>
            </a:r>
            <a:r>
              <a:rPr lang="en-US" dirty="0"/>
              <a:t>)COOH +  CH</a:t>
            </a:r>
            <a:r>
              <a:rPr lang="en-US" baseline="-25000" dirty="0"/>
              <a:t>3</a:t>
            </a:r>
            <a:r>
              <a:rPr lang="en-US" dirty="0"/>
              <a:t>COOH</a:t>
            </a:r>
            <a:r>
              <a:rPr lang="en-US" dirty="0" smtClean="0">
                <a:effectLst/>
              </a:rPr>
              <a:t> </a:t>
            </a:r>
            <a:endParaRPr lang="en-US" dirty="0"/>
          </a:p>
        </p:txBody>
      </p:sp>
    </p:spTree>
    <p:extLst>
      <p:ext uri="{BB962C8B-B14F-4D97-AF65-F5344CB8AC3E}">
        <p14:creationId xmlns:p14="http://schemas.microsoft.com/office/powerpoint/2010/main" val="26944840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a:solidFill>
                  <a:srgbClr val="FF0000"/>
                </a:solidFill>
              </a:rPr>
              <a:t>Modifying the side chain</a:t>
            </a:r>
            <a:endParaRPr lang="en-US" sz="5400" dirty="0"/>
          </a:p>
        </p:txBody>
      </p:sp>
      <p:sp>
        <p:nvSpPr>
          <p:cNvPr id="3" name="Content Placeholder 2"/>
          <p:cNvSpPr>
            <a:spLocks noGrp="1"/>
          </p:cNvSpPr>
          <p:nvPr>
            <p:ph idx="1"/>
          </p:nvPr>
        </p:nvSpPr>
        <p:spPr/>
        <p:txBody>
          <a:bodyPr/>
          <a:lstStyle/>
          <a:p>
            <a:pPr marL="0" indent="0">
              <a:buNone/>
            </a:pPr>
            <a:r>
              <a:rPr lang="en-US" dirty="0"/>
              <a:t>For instance, in the case of ampicillin, the side chain contains a benzene or C</a:t>
            </a:r>
            <a:r>
              <a:rPr lang="en-US" baseline="-25000" dirty="0"/>
              <a:t>6</a:t>
            </a:r>
            <a:r>
              <a:rPr lang="en-US" dirty="0"/>
              <a:t>H</a:t>
            </a:r>
            <a:r>
              <a:rPr lang="en-US" baseline="-25000" dirty="0"/>
              <a:t>5 </a:t>
            </a:r>
            <a:r>
              <a:rPr lang="en-US" dirty="0"/>
              <a:t>ring but has a hydrogen atom and an amine (-NH</a:t>
            </a:r>
            <a:r>
              <a:rPr lang="en-US" baseline="-25000" dirty="0"/>
              <a:t>2</a:t>
            </a:r>
            <a:r>
              <a:rPr lang="en-US" dirty="0"/>
              <a:t>) group instead of the CH</a:t>
            </a:r>
            <a:r>
              <a:rPr lang="en-US" baseline="-25000" dirty="0"/>
              <a:t>2 </a:t>
            </a:r>
            <a:r>
              <a:rPr lang="en-US" dirty="0"/>
              <a:t>group that was there in penicillin-G.  </a:t>
            </a:r>
          </a:p>
          <a:p>
            <a:endParaRPr lang="en-US" dirty="0"/>
          </a:p>
        </p:txBody>
      </p:sp>
      <p:pic>
        <p:nvPicPr>
          <p:cNvPr id="4" name="Picture 3" descr="Screen Shot 2016-02-29 at 4.27.3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7289" y="3648363"/>
            <a:ext cx="5455326" cy="2978727"/>
          </a:xfrm>
          <a:prstGeom prst="rect">
            <a:avLst/>
          </a:prstGeom>
        </p:spPr>
      </p:pic>
    </p:spTree>
    <p:extLst>
      <p:ext uri="{BB962C8B-B14F-4D97-AF65-F5344CB8AC3E}">
        <p14:creationId xmlns:p14="http://schemas.microsoft.com/office/powerpoint/2010/main" val="25887406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FF0000"/>
                </a:solidFill>
              </a:rPr>
              <a:t>Modifying the side chain</a:t>
            </a:r>
            <a:endParaRPr lang="en-US" sz="5400" dirty="0">
              <a:solidFill>
                <a:srgbClr val="FF0000"/>
              </a:solidFill>
            </a:endParaRPr>
          </a:p>
        </p:txBody>
      </p:sp>
      <p:sp>
        <p:nvSpPr>
          <p:cNvPr id="3" name="Content Placeholder 2"/>
          <p:cNvSpPr>
            <a:spLocks noGrp="1"/>
          </p:cNvSpPr>
          <p:nvPr>
            <p:ph idx="1"/>
          </p:nvPr>
        </p:nvSpPr>
        <p:spPr>
          <a:xfrm>
            <a:off x="197556" y="1600200"/>
            <a:ext cx="8748888" cy="5257800"/>
          </a:xfrm>
        </p:spPr>
        <p:txBody>
          <a:bodyPr>
            <a:normAutofit fontScale="92500" lnSpcReduction="20000"/>
          </a:bodyPr>
          <a:lstStyle/>
          <a:p>
            <a:pPr marL="0" indent="0">
              <a:buNone/>
            </a:pPr>
            <a:r>
              <a:rPr lang="en-US" dirty="0"/>
              <a:t>Such modifications to the side-chain bring advantages such as:</a:t>
            </a:r>
          </a:p>
          <a:p>
            <a:pPr lvl="0"/>
            <a:r>
              <a:rPr lang="en-US" dirty="0"/>
              <a:t>Reducing the occurrence of penicillin-resistant bacteria as the modified </a:t>
            </a:r>
            <a:r>
              <a:rPr lang="en-US" dirty="0" err="1"/>
              <a:t>penicillins</a:t>
            </a:r>
            <a:r>
              <a:rPr lang="en-US" dirty="0"/>
              <a:t> are able to withstand the action of the enzyme, </a:t>
            </a:r>
            <a:r>
              <a:rPr lang="en-US" dirty="0" err="1"/>
              <a:t>penicillinase</a:t>
            </a:r>
            <a:r>
              <a:rPr lang="en-US" dirty="0"/>
              <a:t>, which is an enzyme produced by penicillin-resistant bacteria that cause the breakdown of penicillin. </a:t>
            </a:r>
          </a:p>
          <a:p>
            <a:pPr lvl="0"/>
            <a:r>
              <a:rPr lang="en-US" dirty="0"/>
              <a:t>Resistance to breakdown or deactivation by stomach acid (so can be taken orally, e.g. ampicillin); penicillin G had to be administered by injection because it was decomposed by stomach acid.</a:t>
            </a:r>
          </a:p>
          <a:p>
            <a:pPr lvl="0"/>
            <a:r>
              <a:rPr lang="en-US" dirty="0"/>
              <a:t>Produce penicillin that do not cause allergic reactions to some patients.</a:t>
            </a:r>
          </a:p>
          <a:p>
            <a:endParaRPr lang="en-US" dirty="0"/>
          </a:p>
        </p:txBody>
      </p:sp>
    </p:spTree>
    <p:extLst>
      <p:ext uri="{BB962C8B-B14F-4D97-AF65-F5344CB8AC3E}">
        <p14:creationId xmlns:p14="http://schemas.microsoft.com/office/powerpoint/2010/main" val="16208656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of modified </a:t>
            </a:r>
            <a:r>
              <a:rPr lang="en-US" dirty="0" err="1" smtClean="0"/>
              <a:t>penicillins</a:t>
            </a:r>
            <a:r>
              <a:rPr lang="en-US" dirty="0" smtClean="0"/>
              <a:t> that are able to resists </a:t>
            </a:r>
            <a:r>
              <a:rPr lang="en-US" dirty="0" err="1" smtClean="0"/>
              <a:t>penicillinase</a:t>
            </a:r>
            <a:endParaRPr lang="en-US" dirty="0"/>
          </a:p>
        </p:txBody>
      </p:sp>
      <p:pic>
        <p:nvPicPr>
          <p:cNvPr id="5" name="Picture 4"/>
          <p:cNvPicPr>
            <a:picLocks noChangeAspect="1"/>
          </p:cNvPicPr>
          <p:nvPr/>
        </p:nvPicPr>
        <p:blipFill>
          <a:blip r:embed="rId2"/>
          <a:stretch>
            <a:fillRect/>
          </a:stretch>
        </p:blipFill>
        <p:spPr>
          <a:xfrm>
            <a:off x="199570" y="2830286"/>
            <a:ext cx="4136573" cy="2757715"/>
          </a:xfrm>
          <a:prstGeom prst="rect">
            <a:avLst/>
          </a:prstGeom>
        </p:spPr>
      </p:pic>
      <p:sp>
        <p:nvSpPr>
          <p:cNvPr id="8" name="TextBox 7"/>
          <p:cNvSpPr txBox="1"/>
          <p:nvPr/>
        </p:nvSpPr>
        <p:spPr>
          <a:xfrm>
            <a:off x="925286" y="2122714"/>
            <a:ext cx="2612571" cy="369332"/>
          </a:xfrm>
          <a:prstGeom prst="rect">
            <a:avLst/>
          </a:prstGeom>
          <a:noFill/>
        </p:spPr>
        <p:txBody>
          <a:bodyPr wrap="square" rtlCol="0">
            <a:spAutoFit/>
          </a:bodyPr>
          <a:lstStyle/>
          <a:p>
            <a:r>
              <a:rPr lang="en-US" dirty="0" err="1" smtClean="0"/>
              <a:t>oxacillin</a:t>
            </a:r>
            <a:endParaRPr lang="en-US" dirty="0"/>
          </a:p>
        </p:txBody>
      </p:sp>
      <p:sp>
        <p:nvSpPr>
          <p:cNvPr id="10" name="TextBox 9"/>
          <p:cNvSpPr txBox="1"/>
          <p:nvPr/>
        </p:nvSpPr>
        <p:spPr>
          <a:xfrm>
            <a:off x="5370286" y="2122714"/>
            <a:ext cx="1596571" cy="369332"/>
          </a:xfrm>
          <a:prstGeom prst="rect">
            <a:avLst/>
          </a:prstGeom>
          <a:noFill/>
        </p:spPr>
        <p:txBody>
          <a:bodyPr wrap="square" rtlCol="0">
            <a:spAutoFit/>
          </a:bodyPr>
          <a:lstStyle/>
          <a:p>
            <a:r>
              <a:rPr lang="en-US" dirty="0" smtClean="0"/>
              <a:t>methicillin</a:t>
            </a:r>
            <a:endParaRPr lang="en-US" dirty="0"/>
          </a:p>
        </p:txBody>
      </p:sp>
      <p:pic>
        <p:nvPicPr>
          <p:cNvPr id="11" name="Picture 10"/>
          <p:cNvPicPr>
            <a:picLocks noChangeAspect="1"/>
          </p:cNvPicPr>
          <p:nvPr/>
        </p:nvPicPr>
        <p:blipFill>
          <a:blip r:embed="rId3"/>
          <a:stretch>
            <a:fillRect/>
          </a:stretch>
        </p:blipFill>
        <p:spPr>
          <a:xfrm>
            <a:off x="4490357" y="3262087"/>
            <a:ext cx="3683000" cy="2197100"/>
          </a:xfrm>
          <a:prstGeom prst="rect">
            <a:avLst/>
          </a:prstGeom>
        </p:spPr>
      </p:pic>
    </p:spTree>
    <p:extLst>
      <p:ext uri="{BB962C8B-B14F-4D97-AF65-F5344CB8AC3E}">
        <p14:creationId xmlns:p14="http://schemas.microsoft.com/office/powerpoint/2010/main" val="382966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FF0000"/>
                </a:solidFill>
              </a:rPr>
              <a:t>Synthesis of aspirin</a:t>
            </a:r>
            <a:endParaRPr lang="en-US" sz="5400" dirty="0">
              <a:solidFill>
                <a:srgbClr val="FF0000"/>
              </a:solidFill>
            </a:endParaRPr>
          </a:p>
        </p:txBody>
      </p:sp>
      <p:pic>
        <p:nvPicPr>
          <p:cNvPr id="4" name="Content Placeholder 3"/>
          <p:cNvPicPr>
            <a:picLocks noGrp="1" noChangeAspect="1"/>
          </p:cNvPicPr>
          <p:nvPr>
            <p:ph idx="1"/>
          </p:nvPr>
        </p:nvPicPr>
        <p:blipFill>
          <a:blip r:embed="rId2"/>
          <a:srcRect t="7412" b="7412"/>
          <a:stretch>
            <a:fillRect/>
          </a:stretch>
        </p:blipFill>
        <p:spPr>
          <a:xfrm>
            <a:off x="0" y="2257778"/>
            <a:ext cx="4346222" cy="2398889"/>
          </a:xfrm>
        </p:spPr>
      </p:pic>
      <p:pic>
        <p:nvPicPr>
          <p:cNvPr id="5" name="Picture 4"/>
          <p:cNvPicPr>
            <a:picLocks noChangeAspect="1"/>
          </p:cNvPicPr>
          <p:nvPr/>
        </p:nvPicPr>
        <p:blipFill>
          <a:blip r:embed="rId3"/>
          <a:stretch>
            <a:fillRect/>
          </a:stretch>
        </p:blipFill>
        <p:spPr>
          <a:xfrm>
            <a:off x="5334001" y="1915819"/>
            <a:ext cx="3104444" cy="4067292"/>
          </a:xfrm>
          <a:prstGeom prst="rect">
            <a:avLst/>
          </a:prstGeom>
        </p:spPr>
      </p:pic>
      <p:sp>
        <p:nvSpPr>
          <p:cNvPr id="6" name="TextBox 5"/>
          <p:cNvSpPr txBox="1"/>
          <p:nvPr/>
        </p:nvSpPr>
        <p:spPr>
          <a:xfrm>
            <a:off x="457200" y="4862114"/>
            <a:ext cx="2850444" cy="584776"/>
          </a:xfrm>
          <a:prstGeom prst="rect">
            <a:avLst/>
          </a:prstGeom>
          <a:noFill/>
        </p:spPr>
        <p:txBody>
          <a:bodyPr wrap="square" rtlCol="0">
            <a:spAutoFit/>
          </a:bodyPr>
          <a:lstStyle/>
          <a:p>
            <a:r>
              <a:rPr lang="en-US" sz="3200" dirty="0" smtClean="0"/>
              <a:t>Salicylic acid</a:t>
            </a:r>
            <a:endParaRPr lang="en-US" sz="3200" dirty="0"/>
          </a:p>
        </p:txBody>
      </p:sp>
      <p:sp>
        <p:nvSpPr>
          <p:cNvPr id="7" name="TextBox 6"/>
          <p:cNvSpPr txBox="1"/>
          <p:nvPr/>
        </p:nvSpPr>
        <p:spPr>
          <a:xfrm>
            <a:off x="4346222" y="5690723"/>
            <a:ext cx="2850444" cy="584776"/>
          </a:xfrm>
          <a:prstGeom prst="rect">
            <a:avLst/>
          </a:prstGeom>
          <a:noFill/>
        </p:spPr>
        <p:txBody>
          <a:bodyPr wrap="square" rtlCol="0">
            <a:spAutoFit/>
          </a:bodyPr>
          <a:lstStyle/>
          <a:p>
            <a:r>
              <a:rPr lang="en-US" sz="3200" dirty="0" smtClean="0"/>
              <a:t>Aspirin </a:t>
            </a:r>
            <a:endParaRPr lang="en-US" sz="3200" dirty="0"/>
          </a:p>
        </p:txBody>
      </p:sp>
    </p:spTree>
    <p:extLst>
      <p:ext uri="{BB962C8B-B14F-4D97-AF65-F5344CB8AC3E}">
        <p14:creationId xmlns:p14="http://schemas.microsoft.com/office/powerpoint/2010/main" val="3795616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FF0000"/>
                </a:solidFill>
              </a:rPr>
              <a:t>Synthesis of aspirin: method</a:t>
            </a:r>
            <a:endParaRPr lang="en-US" sz="5400" dirty="0">
              <a:solidFill>
                <a:srgbClr val="FF0000"/>
              </a:solidFill>
            </a:endParaRPr>
          </a:p>
        </p:txBody>
      </p:sp>
      <p:sp>
        <p:nvSpPr>
          <p:cNvPr id="3" name="Content Placeholder 2"/>
          <p:cNvSpPr>
            <a:spLocks noGrp="1"/>
          </p:cNvSpPr>
          <p:nvPr>
            <p:ph idx="1"/>
          </p:nvPr>
        </p:nvSpPr>
        <p:spPr>
          <a:xfrm>
            <a:off x="239486" y="1600200"/>
            <a:ext cx="8904514" cy="5032022"/>
          </a:xfrm>
        </p:spPr>
        <p:txBody>
          <a:bodyPr/>
          <a:lstStyle/>
          <a:p>
            <a:r>
              <a:rPr lang="en-US" dirty="0"/>
              <a:t>The 2</a:t>
            </a:r>
            <a:r>
              <a:rPr lang="en-US" dirty="0" smtClean="0"/>
              <a:t>-hydroxybenzoic acid </a:t>
            </a:r>
            <a:r>
              <a:rPr lang="en-US" dirty="0"/>
              <a:t>and </a:t>
            </a:r>
            <a:r>
              <a:rPr lang="en-US" dirty="0" err="1"/>
              <a:t>ethanoic</a:t>
            </a:r>
            <a:r>
              <a:rPr lang="en-US" dirty="0"/>
              <a:t> anhydride are warmed </a:t>
            </a:r>
            <a:r>
              <a:rPr lang="en-US" dirty="0" smtClean="0"/>
              <a:t>gently</a:t>
            </a:r>
          </a:p>
          <a:p>
            <a:r>
              <a:rPr lang="en-US" dirty="0"/>
              <a:t>C</a:t>
            </a:r>
            <a:r>
              <a:rPr lang="en-US" dirty="0" smtClean="0"/>
              <a:t>oncentrated </a:t>
            </a:r>
            <a:r>
              <a:rPr lang="en-US" dirty="0" err="1"/>
              <a:t>sulphuric</a:t>
            </a:r>
            <a:r>
              <a:rPr lang="en-US" dirty="0"/>
              <a:t> or phosphoric acid as a </a:t>
            </a:r>
            <a:r>
              <a:rPr lang="en-US" dirty="0" smtClean="0"/>
              <a:t>catalyst</a:t>
            </a:r>
            <a:r>
              <a:rPr lang="en-US" dirty="0"/>
              <a:t> </a:t>
            </a:r>
            <a:r>
              <a:rPr lang="en-US" dirty="0" smtClean="0"/>
              <a:t>(this is an esterification)</a:t>
            </a:r>
          </a:p>
          <a:p>
            <a:r>
              <a:rPr lang="en-US" dirty="0" smtClean="0"/>
              <a:t>The </a:t>
            </a:r>
            <a:r>
              <a:rPr lang="en-US" dirty="0"/>
              <a:t>mixture is diluted with </a:t>
            </a:r>
            <a:r>
              <a:rPr lang="en-US" dirty="0" smtClean="0"/>
              <a:t>water. </a:t>
            </a:r>
            <a:endParaRPr lang="en-US" dirty="0"/>
          </a:p>
          <a:p>
            <a:r>
              <a:rPr lang="en-US" dirty="0" smtClean="0"/>
              <a:t>The reacted mixture is allowed </a:t>
            </a:r>
            <a:r>
              <a:rPr lang="en-US" dirty="0"/>
              <a:t>to cool down so that aspirin crystals form as aspirin has a low solubility in </a:t>
            </a:r>
            <a:r>
              <a:rPr lang="en-US" dirty="0" smtClean="0"/>
              <a:t>water in particular at lower temperatures. </a:t>
            </a:r>
            <a:endParaRPr lang="en-US" dirty="0"/>
          </a:p>
          <a:p>
            <a:endParaRPr lang="en-US" dirty="0"/>
          </a:p>
        </p:txBody>
      </p:sp>
    </p:spTree>
    <p:extLst>
      <p:ext uri="{BB962C8B-B14F-4D97-AF65-F5344CB8AC3E}">
        <p14:creationId xmlns:p14="http://schemas.microsoft.com/office/powerpoint/2010/main" val="1958294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778" y="274638"/>
            <a:ext cx="8918222" cy="1143000"/>
          </a:xfrm>
        </p:spPr>
        <p:txBody>
          <a:bodyPr>
            <a:noAutofit/>
          </a:bodyPr>
          <a:lstStyle/>
          <a:p>
            <a:r>
              <a:rPr lang="en-US" sz="4800" dirty="0" smtClean="0">
                <a:solidFill>
                  <a:srgbClr val="FF0000"/>
                </a:solidFill>
              </a:rPr>
              <a:t>Synthesis of aspirin: purification</a:t>
            </a:r>
            <a:endParaRPr lang="en-US" sz="4800" dirty="0"/>
          </a:p>
        </p:txBody>
      </p:sp>
      <p:sp>
        <p:nvSpPr>
          <p:cNvPr id="3" name="Content Placeholder 2"/>
          <p:cNvSpPr>
            <a:spLocks noGrp="1"/>
          </p:cNvSpPr>
          <p:nvPr>
            <p:ph idx="1"/>
          </p:nvPr>
        </p:nvSpPr>
        <p:spPr>
          <a:xfrm>
            <a:off x="0" y="1417638"/>
            <a:ext cx="8890000" cy="5287962"/>
          </a:xfrm>
        </p:spPr>
        <p:txBody>
          <a:bodyPr>
            <a:normAutofit lnSpcReduction="10000"/>
          </a:bodyPr>
          <a:lstStyle/>
          <a:p>
            <a:pPr marL="0" indent="0">
              <a:buNone/>
            </a:pPr>
            <a:r>
              <a:rPr lang="en-US" sz="3600" dirty="0"/>
              <a:t>To increase the yield,</a:t>
            </a:r>
            <a:r>
              <a:rPr lang="en-US" dirty="0"/>
              <a:t> </a:t>
            </a:r>
            <a:endParaRPr lang="en-US" dirty="0" smtClean="0"/>
          </a:p>
          <a:p>
            <a:pPr lvl="1">
              <a:buFont typeface="Courier New"/>
              <a:buChar char="o"/>
            </a:pPr>
            <a:r>
              <a:rPr lang="en-US" sz="3200" dirty="0"/>
              <a:t>T</a:t>
            </a:r>
            <a:r>
              <a:rPr lang="en-US" sz="3200" dirty="0" smtClean="0"/>
              <a:t>he </a:t>
            </a:r>
            <a:r>
              <a:rPr lang="en-US" sz="3200" dirty="0"/>
              <a:t>impure crystals are removed using </a:t>
            </a:r>
            <a:r>
              <a:rPr lang="en-US" sz="3200" dirty="0" smtClean="0"/>
              <a:t>filtration – a Buchner funnel speeds up the filtration and makes it more efficient</a:t>
            </a:r>
          </a:p>
          <a:p>
            <a:pPr lvl="1">
              <a:buFont typeface="Courier New"/>
              <a:buChar char="o"/>
            </a:pPr>
            <a:r>
              <a:rPr lang="en-US" sz="3200" dirty="0" smtClean="0"/>
              <a:t>Crystals are dissolved </a:t>
            </a:r>
            <a:r>
              <a:rPr lang="en-US" sz="3200" dirty="0"/>
              <a:t>in hot ethanol to make a saturated solution. </a:t>
            </a:r>
            <a:endParaRPr lang="en-US" sz="3200" dirty="0" smtClean="0"/>
          </a:p>
          <a:p>
            <a:pPr lvl="1">
              <a:buFont typeface="Courier New"/>
              <a:buChar char="o"/>
            </a:pPr>
            <a:r>
              <a:rPr lang="en-US" sz="3200" dirty="0" smtClean="0"/>
              <a:t>This </a:t>
            </a:r>
            <a:r>
              <a:rPr lang="en-US" sz="3200" dirty="0"/>
              <a:t>solution is cooled slowly and the aspirin </a:t>
            </a:r>
            <a:r>
              <a:rPr lang="en-US" sz="3200" dirty="0" err="1" smtClean="0"/>
              <a:t>recrystalizes</a:t>
            </a:r>
            <a:r>
              <a:rPr lang="en-US" sz="3200" dirty="0" smtClean="0"/>
              <a:t> </a:t>
            </a:r>
            <a:r>
              <a:rPr lang="en-US" sz="3200" dirty="0"/>
              <a:t>out first (lower solubility of aspirin in ethanol than the impurities</a:t>
            </a:r>
            <a:r>
              <a:rPr lang="en-US" sz="3200" dirty="0" smtClean="0"/>
              <a:t>)</a:t>
            </a:r>
          </a:p>
          <a:p>
            <a:pPr lvl="1">
              <a:buFont typeface="Courier New"/>
              <a:buChar char="o"/>
            </a:pPr>
            <a:r>
              <a:rPr lang="en-US" sz="3200" dirty="0" smtClean="0"/>
              <a:t>The pure crystals are removed. </a:t>
            </a:r>
            <a:endParaRPr lang="en-US" sz="3200" dirty="0"/>
          </a:p>
          <a:p>
            <a:pPr marL="0" indent="0">
              <a:buNone/>
            </a:pPr>
            <a:endParaRPr lang="en-US" dirty="0"/>
          </a:p>
        </p:txBody>
      </p:sp>
    </p:spTree>
    <p:extLst>
      <p:ext uri="{BB962C8B-B14F-4D97-AF65-F5344CB8AC3E}">
        <p14:creationId xmlns:p14="http://schemas.microsoft.com/office/powerpoint/2010/main" val="27888303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solidFill>
                  <a:srgbClr val="FF0000"/>
                </a:solidFill>
              </a:rPr>
              <a:t>Characterization of aspirin: IR</a:t>
            </a:r>
            <a:endParaRPr lang="en-US" dirty="0"/>
          </a:p>
        </p:txBody>
      </p:sp>
      <p:sp>
        <p:nvSpPr>
          <p:cNvPr id="3" name="Content Placeholder 2"/>
          <p:cNvSpPr>
            <a:spLocks noGrp="1"/>
          </p:cNvSpPr>
          <p:nvPr>
            <p:ph idx="1"/>
          </p:nvPr>
        </p:nvSpPr>
        <p:spPr>
          <a:xfrm>
            <a:off x="195943" y="1894114"/>
            <a:ext cx="8773886" cy="4746172"/>
          </a:xfrm>
        </p:spPr>
        <p:txBody>
          <a:bodyPr/>
          <a:lstStyle/>
          <a:p>
            <a:r>
              <a:rPr lang="en-US" sz="4000" dirty="0" smtClean="0"/>
              <a:t>Characterization = determining identity of a product. </a:t>
            </a:r>
          </a:p>
          <a:p>
            <a:r>
              <a:rPr lang="en-US" sz="4000" dirty="0" smtClean="0"/>
              <a:t>Using section 26  in IB data booklet, compare and contrast the IR spectrum for salicylic acid and aspirin</a:t>
            </a:r>
            <a:r>
              <a:rPr lang="en-US" dirty="0" smtClean="0"/>
              <a:t>.</a:t>
            </a:r>
            <a:endParaRPr lang="en-US" dirty="0"/>
          </a:p>
        </p:txBody>
      </p:sp>
    </p:spTree>
    <p:extLst>
      <p:ext uri="{BB962C8B-B14F-4D97-AF65-F5344CB8AC3E}">
        <p14:creationId xmlns:p14="http://schemas.microsoft.com/office/powerpoint/2010/main" val="4275057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83771"/>
          </a:xfrm>
        </p:spPr>
        <p:txBody>
          <a:bodyPr/>
          <a:lstStyle/>
          <a:p>
            <a:r>
              <a:rPr lang="en-US" dirty="0" smtClean="0">
                <a:solidFill>
                  <a:srgbClr val="FF0000"/>
                </a:solidFill>
              </a:rPr>
              <a:t>Characterization of aspirin: IR</a:t>
            </a:r>
            <a:endParaRPr lang="en-US" dirty="0"/>
          </a:p>
        </p:txBody>
      </p:sp>
      <p:sp>
        <p:nvSpPr>
          <p:cNvPr id="3" name="Content Placeholder 2"/>
          <p:cNvSpPr>
            <a:spLocks noGrp="1"/>
          </p:cNvSpPr>
          <p:nvPr>
            <p:ph idx="1"/>
          </p:nvPr>
        </p:nvSpPr>
        <p:spPr>
          <a:xfrm>
            <a:off x="0" y="783771"/>
            <a:ext cx="9144000" cy="6074229"/>
          </a:xfrm>
        </p:spPr>
        <p:txBody>
          <a:bodyPr>
            <a:normAutofit fontScale="92500"/>
          </a:bodyPr>
          <a:lstStyle/>
          <a:p>
            <a:r>
              <a:rPr lang="en-US" dirty="0" smtClean="0"/>
              <a:t>Common:</a:t>
            </a:r>
          </a:p>
          <a:p>
            <a:pPr lvl="1">
              <a:buFont typeface="Courier New"/>
              <a:buChar char="o"/>
            </a:pPr>
            <a:r>
              <a:rPr lang="en-US" dirty="0"/>
              <a:t>A strong C-O peak from 1050 to 1410 cm</a:t>
            </a:r>
            <a:r>
              <a:rPr lang="en-US" baseline="30000" dirty="0"/>
              <a:t>-1</a:t>
            </a:r>
            <a:r>
              <a:rPr lang="en-US" dirty="0"/>
              <a:t> </a:t>
            </a:r>
            <a:r>
              <a:rPr lang="en-US" dirty="0" smtClean="0"/>
              <a:t>in alcohols and esters</a:t>
            </a:r>
            <a:endParaRPr lang="en-US" dirty="0"/>
          </a:p>
          <a:p>
            <a:pPr lvl="1">
              <a:buFont typeface="Courier New"/>
              <a:buChar char="o"/>
            </a:pPr>
            <a:r>
              <a:rPr lang="en-US" dirty="0"/>
              <a:t>A strong peak at 1700 -1750 cm</a:t>
            </a:r>
            <a:r>
              <a:rPr lang="en-US" baseline="30000" dirty="0"/>
              <a:t>-1</a:t>
            </a:r>
            <a:r>
              <a:rPr lang="en-US" dirty="0"/>
              <a:t> for C=O in carboxylic acid group.</a:t>
            </a:r>
          </a:p>
          <a:p>
            <a:pPr lvl="1">
              <a:buFont typeface="Courier New"/>
              <a:buChar char="o"/>
            </a:pPr>
            <a:r>
              <a:rPr lang="en-US" dirty="0"/>
              <a:t>A strong, broad O-H peak at </a:t>
            </a:r>
            <a:r>
              <a:rPr lang="en-US" dirty="0" smtClean="0"/>
              <a:t>2500 </a:t>
            </a:r>
            <a:r>
              <a:rPr lang="en-US" dirty="0"/>
              <a:t>- </a:t>
            </a:r>
            <a:r>
              <a:rPr lang="en-US" dirty="0" smtClean="0"/>
              <a:t>3000 </a:t>
            </a:r>
            <a:r>
              <a:rPr lang="en-US" dirty="0"/>
              <a:t>cm</a:t>
            </a:r>
            <a:r>
              <a:rPr lang="en-US" baseline="30000" dirty="0"/>
              <a:t>-1</a:t>
            </a:r>
            <a:r>
              <a:rPr lang="en-US" dirty="0"/>
              <a:t> in </a:t>
            </a:r>
            <a:r>
              <a:rPr lang="en-US" dirty="0" smtClean="0"/>
              <a:t>salicylic </a:t>
            </a:r>
            <a:r>
              <a:rPr lang="en-US" dirty="0"/>
              <a:t>acid</a:t>
            </a:r>
            <a:r>
              <a:rPr lang="en-US" dirty="0" smtClean="0"/>
              <a:t>.</a:t>
            </a:r>
          </a:p>
          <a:p>
            <a:pPr lvl="1">
              <a:buFont typeface="Courier New"/>
              <a:buChar char="o"/>
            </a:pPr>
            <a:r>
              <a:rPr lang="en-US" dirty="0" smtClean="0"/>
              <a:t>A C-H peak at 2850 – 3090 in </a:t>
            </a:r>
            <a:r>
              <a:rPr lang="en-US" dirty="0" err="1" smtClean="0"/>
              <a:t>arenes</a:t>
            </a:r>
            <a:endParaRPr lang="en-US" dirty="0" smtClean="0"/>
          </a:p>
          <a:p>
            <a:r>
              <a:rPr lang="en-US" dirty="0" smtClean="0"/>
              <a:t>Different:</a:t>
            </a:r>
          </a:p>
          <a:p>
            <a:pPr lvl="1">
              <a:buFont typeface="Courier New"/>
              <a:buChar char="o"/>
            </a:pPr>
            <a:r>
              <a:rPr lang="en-US" dirty="0" smtClean="0"/>
              <a:t>A second narrow strong peak  at 1700-150 for C=O in </a:t>
            </a:r>
            <a:r>
              <a:rPr lang="en-US" dirty="0"/>
              <a:t>ester group in aspirin </a:t>
            </a:r>
            <a:r>
              <a:rPr lang="en-US" dirty="0" smtClean="0"/>
              <a:t>which </a:t>
            </a:r>
            <a:r>
              <a:rPr lang="en-US" dirty="0"/>
              <a:t>is not there in salicylic acid as salicylic acid does not have an ester group. </a:t>
            </a:r>
          </a:p>
          <a:p>
            <a:pPr lvl="1">
              <a:buFont typeface="Courier New"/>
              <a:buChar char="o"/>
            </a:pPr>
            <a:r>
              <a:rPr lang="en-US" dirty="0"/>
              <a:t>The absence of hydroxyl group in aspirin means that there is no peak at 3200 to 3600 cm</a:t>
            </a:r>
            <a:r>
              <a:rPr lang="en-US" baseline="30000" dirty="0"/>
              <a:t>-1</a:t>
            </a:r>
            <a:r>
              <a:rPr lang="en-US" dirty="0" smtClean="0"/>
              <a:t>.</a:t>
            </a:r>
            <a:endParaRPr lang="en-US" dirty="0"/>
          </a:p>
        </p:txBody>
      </p:sp>
    </p:spTree>
    <p:extLst>
      <p:ext uri="{BB962C8B-B14F-4D97-AF65-F5344CB8AC3E}">
        <p14:creationId xmlns:p14="http://schemas.microsoft.com/office/powerpoint/2010/main" val="3651587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Characterization of aspirin: purity</a:t>
            </a:r>
            <a:endParaRPr lang="en-US" dirty="0"/>
          </a:p>
        </p:txBody>
      </p:sp>
      <p:sp>
        <p:nvSpPr>
          <p:cNvPr id="3" name="Content Placeholder 2"/>
          <p:cNvSpPr>
            <a:spLocks noGrp="1"/>
          </p:cNvSpPr>
          <p:nvPr>
            <p:ph idx="1"/>
          </p:nvPr>
        </p:nvSpPr>
        <p:spPr>
          <a:xfrm>
            <a:off x="457200" y="2088444"/>
            <a:ext cx="8447314" cy="4573613"/>
          </a:xfrm>
        </p:spPr>
        <p:txBody>
          <a:bodyPr/>
          <a:lstStyle/>
          <a:p>
            <a:pPr marL="0" indent="0">
              <a:buNone/>
            </a:pPr>
            <a:r>
              <a:rPr lang="en-US" sz="4000" dirty="0"/>
              <a:t>The purity of the synthesized aspirin is determined using the determination of the melting point of the crystals obtained. </a:t>
            </a:r>
            <a:endParaRPr lang="en-US" sz="4000" dirty="0" smtClean="0"/>
          </a:p>
          <a:p>
            <a:pPr marL="0" indent="0">
              <a:buNone/>
            </a:pPr>
            <a:r>
              <a:rPr lang="en-US" sz="4000" dirty="0"/>
              <a:t>The melting point of pure aspirin is </a:t>
            </a:r>
            <a:endParaRPr lang="en-US" sz="4000" dirty="0" smtClean="0"/>
          </a:p>
          <a:p>
            <a:pPr marL="0" indent="0">
              <a:buNone/>
            </a:pPr>
            <a:r>
              <a:rPr lang="en-US" sz="4000" dirty="0" smtClean="0"/>
              <a:t>136 </a:t>
            </a:r>
            <a:r>
              <a:rPr lang="en-US" sz="4000" baseline="30000" dirty="0"/>
              <a:t>0</a:t>
            </a:r>
            <a:r>
              <a:rPr lang="en-US" sz="4000" dirty="0"/>
              <a:t>C. </a:t>
            </a:r>
          </a:p>
          <a:p>
            <a:endParaRPr lang="en-US" dirty="0"/>
          </a:p>
        </p:txBody>
      </p:sp>
    </p:spTree>
    <p:extLst>
      <p:ext uri="{BB962C8B-B14F-4D97-AF65-F5344CB8AC3E}">
        <p14:creationId xmlns:p14="http://schemas.microsoft.com/office/powerpoint/2010/main" val="1992187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6138"/>
            <a:ext cx="8229600" cy="1143000"/>
          </a:xfrm>
        </p:spPr>
        <p:txBody>
          <a:bodyPr>
            <a:noAutofit/>
          </a:bodyPr>
          <a:lstStyle/>
          <a:p>
            <a:r>
              <a:rPr lang="en-US" sz="4800" dirty="0">
                <a:solidFill>
                  <a:srgbClr val="FF0000"/>
                </a:solidFill>
              </a:rPr>
              <a:t>Beneficial side effects of aspirin </a:t>
            </a:r>
            <a:br>
              <a:rPr lang="en-US" sz="4800" dirty="0">
                <a:solidFill>
                  <a:srgbClr val="FF0000"/>
                </a:solidFill>
              </a:rPr>
            </a:br>
            <a:endParaRPr lang="en-US" sz="4800" dirty="0">
              <a:solidFill>
                <a:srgbClr val="FF0000"/>
              </a:solidFill>
            </a:endParaRPr>
          </a:p>
        </p:txBody>
      </p:sp>
      <p:sp>
        <p:nvSpPr>
          <p:cNvPr id="3" name="Content Placeholder 2"/>
          <p:cNvSpPr>
            <a:spLocks noGrp="1"/>
          </p:cNvSpPr>
          <p:nvPr>
            <p:ph idx="1"/>
          </p:nvPr>
        </p:nvSpPr>
        <p:spPr>
          <a:xfrm>
            <a:off x="197556" y="1600200"/>
            <a:ext cx="8489244" cy="5003800"/>
          </a:xfrm>
        </p:spPr>
        <p:txBody>
          <a:bodyPr/>
          <a:lstStyle/>
          <a:p>
            <a:pPr marL="0" indent="0">
              <a:buNone/>
            </a:pPr>
            <a:r>
              <a:rPr lang="en-US" sz="3600" dirty="0" smtClean="0"/>
              <a:t>In addition to acting as an analgesic, aspirin </a:t>
            </a:r>
            <a:r>
              <a:rPr lang="en-US" sz="3600" dirty="0"/>
              <a:t>also</a:t>
            </a:r>
            <a:r>
              <a:rPr lang="en-US" dirty="0"/>
              <a:t>:</a:t>
            </a:r>
          </a:p>
          <a:p>
            <a:pPr lvl="1">
              <a:buFont typeface="Courier New"/>
              <a:buChar char="o"/>
            </a:pPr>
            <a:r>
              <a:rPr lang="en-US" sz="3200" dirty="0"/>
              <a:t>Acts as an anticoagulant as it reduces blood clotting</a:t>
            </a:r>
          </a:p>
          <a:p>
            <a:pPr lvl="1">
              <a:buFont typeface="Courier New"/>
              <a:buChar char="o"/>
            </a:pPr>
            <a:r>
              <a:rPr lang="en-US" sz="3200" dirty="0" smtClean="0"/>
              <a:t>Prevents </a:t>
            </a:r>
            <a:r>
              <a:rPr lang="en-US" sz="3200" dirty="0"/>
              <a:t>the recurrence of heart attacks and strokes as it thins the blood. </a:t>
            </a:r>
          </a:p>
          <a:p>
            <a:pPr lvl="1">
              <a:buFont typeface="Courier New"/>
              <a:buChar char="o"/>
            </a:pPr>
            <a:r>
              <a:rPr lang="en-US" sz="3200" dirty="0"/>
              <a:t>Aspirin also seems to prevent colon cancer.  Medicines taken for preventative measures are also referred to as a prophylactic. </a:t>
            </a:r>
          </a:p>
          <a:p>
            <a:endParaRPr lang="en-US" dirty="0"/>
          </a:p>
        </p:txBody>
      </p:sp>
    </p:spTree>
    <p:extLst>
      <p:ext uri="{BB962C8B-B14F-4D97-AF65-F5344CB8AC3E}">
        <p14:creationId xmlns:p14="http://schemas.microsoft.com/office/powerpoint/2010/main" val="10744679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1432</TotalTime>
  <Words>1477</Words>
  <Application>Microsoft Macintosh PowerPoint</Application>
  <PresentationFormat>On-screen Show (4:3)</PresentationFormat>
  <Paragraphs>96</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Calibri</vt:lpstr>
      <vt:lpstr>Courier New</vt:lpstr>
      <vt:lpstr>Symbol</vt:lpstr>
      <vt:lpstr>Arial</vt:lpstr>
      <vt:lpstr>Office Theme</vt:lpstr>
      <vt:lpstr>Aspirin</vt:lpstr>
      <vt:lpstr>Synthesis of aspirin</vt:lpstr>
      <vt:lpstr>Synthesis of aspirin</vt:lpstr>
      <vt:lpstr>Synthesis of aspirin: method</vt:lpstr>
      <vt:lpstr>Synthesis of aspirin: purification</vt:lpstr>
      <vt:lpstr>Characterization of aspirin: IR</vt:lpstr>
      <vt:lpstr>Characterization of aspirin: IR</vt:lpstr>
      <vt:lpstr>Characterization of aspirin: purity</vt:lpstr>
      <vt:lpstr>Beneficial side effects of aspirin  </vt:lpstr>
      <vt:lpstr>Synergetic effect of aspirin with ethanol</vt:lpstr>
      <vt:lpstr>Increasing bioavailability of aspirin</vt:lpstr>
      <vt:lpstr>Penicillins</vt:lpstr>
      <vt:lpstr>How do penicillins work? (1)</vt:lpstr>
      <vt:lpstr>How do penicillins work? (2)</vt:lpstr>
      <vt:lpstr>Increased resistance to penicillins</vt:lpstr>
      <vt:lpstr>Examples of misuse</vt:lpstr>
      <vt:lpstr>Overprescription of penicillins</vt:lpstr>
      <vt:lpstr>Animal feedstock</vt:lpstr>
      <vt:lpstr>Modifying the side chain</vt:lpstr>
      <vt:lpstr>Modifying the side chain</vt:lpstr>
      <vt:lpstr>Modifying the side chain</vt:lpstr>
      <vt:lpstr>Examples of modified penicillins that are able to resists penicillinase</vt:lpstr>
    </vt:vector>
  </TitlesOfParts>
  <Company>DCS</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Aspirins and penicillins</dc:title>
  <dc:creator>Nico Van De Casteele</dc:creator>
  <cp:lastModifiedBy>Nico Van De Casteele</cp:lastModifiedBy>
  <cp:revision>31</cp:revision>
  <dcterms:created xsi:type="dcterms:W3CDTF">2016-02-02T15:24:36Z</dcterms:created>
  <dcterms:modified xsi:type="dcterms:W3CDTF">2017-03-28T11:35:51Z</dcterms:modified>
</cp:coreProperties>
</file>